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67" r:id="rId4"/>
    <p:sldMasterId id="2147483795" r:id="rId5"/>
  </p:sldMasterIdLst>
  <p:notesMasterIdLst>
    <p:notesMasterId r:id="rId22"/>
  </p:notesMasterIdLst>
  <p:sldIdLst>
    <p:sldId id="268" r:id="rId6"/>
    <p:sldId id="346" r:id="rId7"/>
    <p:sldId id="373" r:id="rId8"/>
    <p:sldId id="272" r:id="rId9"/>
    <p:sldId id="368" r:id="rId10"/>
    <p:sldId id="367" r:id="rId11"/>
    <p:sldId id="356" r:id="rId12"/>
    <p:sldId id="344" r:id="rId13"/>
    <p:sldId id="274" r:id="rId14"/>
    <p:sldId id="277" r:id="rId15"/>
    <p:sldId id="374" r:id="rId16"/>
    <p:sldId id="275" r:id="rId17"/>
    <p:sldId id="280" r:id="rId18"/>
    <p:sldId id="279" r:id="rId19"/>
    <p:sldId id="276" r:id="rId20"/>
    <p:sldId id="269" r:id="rId21"/>
  </p:sldIdLst>
  <p:sldSz cx="12192000" cy="6858000"/>
  <p:notesSz cx="7010400" cy="9296400"/>
  <p:embeddedFontLst>
    <p:embeddedFont>
      <p:font typeface="Open Sans" panose="020B0606030504020204" pitchFamily="34" charset="0"/>
      <p:regular r:id="rId23"/>
      <p:bold r:id="rId24"/>
      <p:italic r:id="rId25"/>
      <p:boldItalic r:id="rId26"/>
    </p:embeddedFont>
    <p:embeddedFont>
      <p:font typeface="Roboto" panose="02000000000000000000" pitchFamily="2" charset="0"/>
      <p:regular r:id="rId27"/>
      <p:bold r:id="rId28"/>
      <p:italic r:id="rId29"/>
      <p:boldItalic r:id="rId30"/>
    </p:embeddedFont>
    <p:embeddedFont>
      <p:font typeface="Source Sans 3" panose="020B0503030403020204" pitchFamily="34" charset="0"/>
      <p:regular r:id="rId31"/>
      <p:bold r:id="rId32"/>
      <p:italic r:id="rId33"/>
      <p:boldItalic r:id="rId34"/>
    </p:embeddedFont>
    <p:embeddedFont>
      <p:font typeface="Source Sans 3 Black" panose="020B0903030403020204" pitchFamily="34" charset="0"/>
      <p:bold r:id="rId35"/>
      <p:boldItalic r:id="rId36"/>
    </p:embeddedFont>
    <p:embeddedFont>
      <p:font typeface="Source Sans Pro" panose="020B050303040302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C2FE9EA-C3DB-4E15-95D5-8CF193112191}">
          <p14:sldIdLst>
            <p14:sldId id="268"/>
            <p14:sldId id="346"/>
            <p14:sldId id="373"/>
            <p14:sldId id="272"/>
            <p14:sldId id="368"/>
            <p14:sldId id="367"/>
            <p14:sldId id="356"/>
            <p14:sldId id="344"/>
            <p14:sldId id="274"/>
            <p14:sldId id="277"/>
            <p14:sldId id="374"/>
            <p14:sldId id="275"/>
            <p14:sldId id="280"/>
            <p14:sldId id="279"/>
            <p14:sldId id="276"/>
            <p14:sldId id="26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44" userDrawn="1">
          <p15:clr>
            <a:srgbClr val="A4A3A4"/>
          </p15:clr>
        </p15:guide>
      </p15:sldGuideLst>
    </p:ext>
    <p:ext uri="{2D200454-40CA-4A62-9FC3-DE9A4176ACB9}">
      <p15:notesGuideLst xmlns:p15="http://schemas.microsoft.com/office/powerpoint/2012/main">
        <p15:guide id="1" orient="horz" pos="2929" userDrawn="1">
          <p15:clr>
            <a:srgbClr val="A4A3A4"/>
          </p15:clr>
        </p15:guide>
        <p15:guide id="2" pos="220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3F75"/>
    <a:srgbClr val="008E51"/>
    <a:srgbClr val="007A46"/>
    <a:srgbClr val="F383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2555" autoAdjust="0"/>
  </p:normalViewPr>
  <p:slideViewPr>
    <p:cSldViewPr snapToGrid="0">
      <p:cViewPr varScale="1">
        <p:scale>
          <a:sx n="70" d="100"/>
          <a:sy n="70" d="100"/>
        </p:scale>
        <p:origin x="1075" y="53"/>
      </p:cViewPr>
      <p:guideLst>
        <p:guide orient="horz" pos="2160"/>
        <p:guide pos="3840"/>
        <p:guide orient="horz" pos="144"/>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929"/>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16.xml"/><Relationship Id="rId34" Type="http://schemas.openxmlformats.org/officeDocument/2006/relationships/font" Target="fonts/font12.fntdata"/><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7.fntdata"/><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9.fntdata"/><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3" tIns="46583" rIns="93163" bIns="46583"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4"/>
          </a:xfrm>
          <a:prstGeom prst="rect">
            <a:avLst/>
          </a:prstGeom>
        </p:spPr>
        <p:txBody>
          <a:bodyPr vert="horz" lIns="93163" tIns="46583" rIns="93163" bIns="46583" rtlCol="0"/>
          <a:lstStyle>
            <a:lvl1pPr algn="r">
              <a:defRPr sz="1200"/>
            </a:lvl1pPr>
          </a:lstStyle>
          <a:p>
            <a:fld id="{CDC4ADDC-17FF-4FE4-A163-D89C2EB8540B}" type="datetimeFigureOut">
              <a:rPr lang="en-US" smtClean="0"/>
              <a:t>12/6/2024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3" tIns="46583" rIns="93163" bIns="46583"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3" tIns="46583" rIns="93163" bIns="465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3" tIns="46583" rIns="93163" bIns="4658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3163" tIns="46583" rIns="93163" bIns="46583" rtlCol="0" anchor="b"/>
          <a:lstStyle>
            <a:lvl1pPr algn="r">
              <a:defRPr sz="1200"/>
            </a:lvl1pPr>
          </a:lstStyle>
          <a:p>
            <a:fld id="{7A6E335F-6B58-4BAC-AAD9-EC2E6DC7157D}" type="slidenum">
              <a:rPr lang="en-US" smtClean="0"/>
              <a:t>‹#›</a:t>
            </a:fld>
            <a:endParaRPr lang="en-US" dirty="0"/>
          </a:p>
        </p:txBody>
      </p:sp>
    </p:spTree>
    <p:extLst>
      <p:ext uri="{BB962C8B-B14F-4D97-AF65-F5344CB8AC3E}">
        <p14:creationId xmlns:p14="http://schemas.microsoft.com/office/powerpoint/2010/main" val="14864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osha.gov/injuryreportin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effectLst/>
            </a:endParaRPr>
          </a:p>
          <a:p>
            <a:br>
              <a:rPr lang="en-US" b="0" i="0" dirty="0">
                <a:solidFill>
                  <a:srgbClr val="252423"/>
                </a:solidFill>
                <a:effectLst/>
                <a:latin typeface="-apple-system"/>
              </a:rPr>
            </a:br>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a:t>
            </a:fld>
            <a:endParaRPr lang="en-US" dirty="0"/>
          </a:p>
        </p:txBody>
      </p:sp>
    </p:spTree>
    <p:extLst>
      <p:ext uri="{BB962C8B-B14F-4D97-AF65-F5344CB8AC3E}">
        <p14:creationId xmlns:p14="http://schemas.microsoft.com/office/powerpoint/2010/main" val="3102777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November updated</a:t>
            </a:r>
          </a:p>
          <a:p>
            <a:endParaRPr lang="en-US" dirty="0"/>
          </a:p>
          <a:p>
            <a:r>
              <a:rPr lang="en-US" dirty="0"/>
              <a:t>QR Code takes you to BWC website. </a:t>
            </a:r>
          </a:p>
        </p:txBody>
      </p:sp>
      <p:sp>
        <p:nvSpPr>
          <p:cNvPr id="4" name="Slide Number Placeholder 3"/>
          <p:cNvSpPr>
            <a:spLocks noGrp="1"/>
          </p:cNvSpPr>
          <p:nvPr>
            <p:ph type="sldNum" sz="quarter" idx="5"/>
          </p:nvPr>
        </p:nvSpPr>
        <p:spPr/>
        <p:txBody>
          <a:bodyPr/>
          <a:lstStyle/>
          <a:p>
            <a:fld id="{7A6E335F-6B58-4BAC-AAD9-EC2E6DC7157D}" type="slidenum">
              <a:rPr lang="en-US" smtClean="0"/>
              <a:t>2</a:t>
            </a:fld>
            <a:endParaRPr lang="en-US" dirty="0"/>
          </a:p>
        </p:txBody>
      </p:sp>
    </p:spTree>
    <p:extLst>
      <p:ext uri="{BB962C8B-B14F-4D97-AF65-F5344CB8AC3E}">
        <p14:creationId xmlns:p14="http://schemas.microsoft.com/office/powerpoint/2010/main" val="2592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3</a:t>
            </a:fld>
            <a:endParaRPr lang="en-US" dirty="0"/>
          </a:p>
        </p:txBody>
      </p:sp>
    </p:spTree>
    <p:extLst>
      <p:ext uri="{BB962C8B-B14F-4D97-AF65-F5344CB8AC3E}">
        <p14:creationId xmlns:p14="http://schemas.microsoft.com/office/powerpoint/2010/main" val="2985859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 found on BWC Learning Center is the most accurate. QR Code takes you to BWC Learning Center. Use log on credentials to see the training schedule.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6E335F-6B58-4BAC-AAD9-EC2E6DC715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4682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5</a:t>
            </a:fld>
            <a:endParaRPr lang="en-US" dirty="0"/>
          </a:p>
        </p:txBody>
      </p:sp>
    </p:spTree>
    <p:extLst>
      <p:ext uri="{BB962C8B-B14F-4D97-AF65-F5344CB8AC3E}">
        <p14:creationId xmlns:p14="http://schemas.microsoft.com/office/powerpoint/2010/main" val="1063715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BWC Web, search “Events” and register from the listing. </a:t>
            </a:r>
          </a:p>
        </p:txBody>
      </p:sp>
      <p:sp>
        <p:nvSpPr>
          <p:cNvPr id="4" name="Slide Number Placeholder 3"/>
          <p:cNvSpPr>
            <a:spLocks noGrp="1"/>
          </p:cNvSpPr>
          <p:nvPr>
            <p:ph type="sldNum" sz="quarter" idx="5"/>
          </p:nvPr>
        </p:nvSpPr>
        <p:spPr/>
        <p:txBody>
          <a:bodyPr/>
          <a:lstStyle/>
          <a:p>
            <a:fld id="{7A6E335F-6B58-4BAC-AAD9-EC2E6DC7157D}" type="slidenum">
              <a:rPr lang="en-US" smtClean="0"/>
              <a:t>6</a:t>
            </a:fld>
            <a:endParaRPr lang="en-US" dirty="0"/>
          </a:p>
        </p:txBody>
      </p:sp>
    </p:spTree>
    <p:extLst>
      <p:ext uri="{BB962C8B-B14F-4D97-AF65-F5344CB8AC3E}">
        <p14:creationId xmlns:p14="http://schemas.microsoft.com/office/powerpoint/2010/main" val="662502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attendees to their assigned Employer Service Specialist - </a:t>
            </a:r>
          </a:p>
        </p:txBody>
      </p:sp>
      <p:sp>
        <p:nvSpPr>
          <p:cNvPr id="4" name="Slide Number Placeholder 3"/>
          <p:cNvSpPr>
            <a:spLocks noGrp="1"/>
          </p:cNvSpPr>
          <p:nvPr>
            <p:ph type="sldNum" sz="quarter" idx="5"/>
          </p:nvPr>
        </p:nvSpPr>
        <p:spPr/>
        <p:txBody>
          <a:bodyPr/>
          <a:lstStyle/>
          <a:p>
            <a:fld id="{7A6E335F-6B58-4BAC-AAD9-EC2E6DC7157D}" type="slidenum">
              <a:rPr lang="en-US" smtClean="0"/>
              <a:t>7</a:t>
            </a:fld>
            <a:endParaRPr lang="en-US" dirty="0"/>
          </a:p>
        </p:txBody>
      </p:sp>
    </p:spTree>
    <p:extLst>
      <p:ext uri="{BB962C8B-B14F-4D97-AF65-F5344CB8AC3E}">
        <p14:creationId xmlns:p14="http://schemas.microsoft.com/office/powerpoint/2010/main" val="2142732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would be used for specific regional interest items. It will need Communications approval if a region chooses to use it. </a:t>
            </a:r>
          </a:p>
        </p:txBody>
      </p:sp>
      <p:sp>
        <p:nvSpPr>
          <p:cNvPr id="4" name="Slide Number Placeholder 3"/>
          <p:cNvSpPr>
            <a:spLocks noGrp="1"/>
          </p:cNvSpPr>
          <p:nvPr>
            <p:ph type="sldNum" sz="quarter" idx="5"/>
          </p:nvPr>
        </p:nvSpPr>
        <p:spPr/>
        <p:txBody>
          <a:bodyPr/>
          <a:lstStyle/>
          <a:p>
            <a:fld id="{7A6E335F-6B58-4BAC-AAD9-EC2E6DC7157D}" type="slidenum">
              <a:rPr lang="en-US" smtClean="0"/>
              <a:t>8</a:t>
            </a:fld>
            <a:endParaRPr lang="en-US" dirty="0"/>
          </a:p>
        </p:txBody>
      </p:sp>
    </p:spTree>
    <p:extLst>
      <p:ext uri="{BB962C8B-B14F-4D97-AF65-F5344CB8AC3E}">
        <p14:creationId xmlns:p14="http://schemas.microsoft.com/office/powerpoint/2010/main" val="3750569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121"/>
                </a:solidFill>
                <a:effectLst/>
                <a:latin typeface="Source Sans Pro" panose="020B0503030403020204" pitchFamily="34" charset="0"/>
              </a:rPr>
              <a:t>Recordkeeping is a valuable tool that provides a road map to where and why injuries and illnesses occur and where improvements are needed, </a:t>
            </a:r>
            <a:r>
              <a:rPr lang="en-US" dirty="0"/>
              <a:t>One of the primary reasons for employer to record their injuries is to identify root causes to prevent other occurrences. </a:t>
            </a:r>
            <a:r>
              <a:rPr lang="en-US" b="0" i="0" dirty="0">
                <a:solidFill>
                  <a:srgbClr val="212121"/>
                </a:solidFill>
                <a:effectLst/>
                <a:latin typeface="Source Sans Pro" panose="020B0503030403020204" pitchFamily="34" charset="0"/>
              </a:rPr>
              <a:t>Recording injury and illness data helps identify unsafe conditions and workplace hazards that cause occupational injuries and illness. Analyzing those hazards is the first step to control and reduce the occurrence, initiate prevention and control workplace hazards, injuries and illnesses.</a:t>
            </a:r>
          </a:p>
          <a:p>
            <a:endParaRPr lang="en-US" b="0" i="0" dirty="0">
              <a:solidFill>
                <a:srgbClr val="212121"/>
              </a:solidFill>
              <a:effectLst/>
              <a:latin typeface="Source Sans Pro" panose="020B0503030403020204" pitchFamily="34" charset="0"/>
            </a:endParaRPr>
          </a:p>
          <a:p>
            <a:endParaRPr lang="en-US" b="0" i="0" dirty="0">
              <a:solidFill>
                <a:srgbClr val="212121"/>
              </a:solidFill>
              <a:effectLst/>
              <a:latin typeface="Source Sans Pro" panose="020B0503030403020204" pitchFamily="34" charset="0"/>
            </a:endParaRPr>
          </a:p>
          <a:p>
            <a:r>
              <a:rPr lang="en-US" b="0" i="0" dirty="0">
                <a:solidFill>
                  <a:srgbClr val="212121"/>
                </a:solidFill>
                <a:effectLst/>
                <a:latin typeface="Source Sans Pro" panose="020B0503030403020204" pitchFamily="34" charset="0"/>
              </a:rPr>
              <a:t>OSHA Form 300A, 300, and 301 data is recorded for the preceding calendar year must be electronically submitted to OSHA each year by March 2, on the OSHA website via the ITA application. Each February through April, employers must post a summary of the injuries and illnesses recorded the previous year.</a:t>
            </a:r>
          </a:p>
          <a:p>
            <a:endParaRPr lang="en-US" b="0" i="0" dirty="0">
              <a:solidFill>
                <a:srgbClr val="212121"/>
              </a:solidFill>
              <a:effectLst/>
              <a:latin typeface="Source Sans Pro" panose="020B0503030403020204" pitchFamily="34" charset="0"/>
            </a:endParaRPr>
          </a:p>
          <a:p>
            <a:r>
              <a:rPr lang="en-US" b="0" i="0" dirty="0">
                <a:solidFill>
                  <a:srgbClr val="212121"/>
                </a:solidFill>
                <a:effectLst/>
                <a:latin typeface="Source Sans Pro" panose="020B0503030403020204" pitchFamily="34" charset="0"/>
              </a:rPr>
              <a:t>A recordable incident is defined as any work-related fatality or injury or illness, injuries  that results in loss of consciousness, days away from work, restricted work (light duty), transfer to another job, fractured bones or teeth, chronic illnesses, medical treatment beyond first aid. </a:t>
            </a:r>
          </a:p>
          <a:p>
            <a:endParaRPr lang="en-US" b="0" i="0" dirty="0">
              <a:solidFill>
                <a:srgbClr val="212121"/>
              </a:solidFill>
              <a:effectLst/>
              <a:latin typeface="Source Sans Pro" panose="020B0503030403020204" pitchFamily="34" charset="0"/>
            </a:endParaRPr>
          </a:p>
          <a:p>
            <a:r>
              <a:rPr lang="en-US" b="0" i="0" dirty="0">
                <a:solidFill>
                  <a:srgbClr val="212121"/>
                </a:solidFill>
                <a:effectLst/>
                <a:latin typeface="Source Sans Pro" panose="020B0503030403020204" pitchFamily="34" charset="0"/>
              </a:rPr>
              <a:t>Employers have 7 days to record these injuries cases, except for a fatality which must be reported to OSHA in 8 hours and any amputation, eye loss or hospitalization within 24 hours.  </a:t>
            </a:r>
          </a:p>
          <a:p>
            <a:endParaRPr lang="en-US" b="0" i="0" dirty="0">
              <a:solidFill>
                <a:srgbClr val="212121"/>
              </a:solidFill>
              <a:effectLst/>
              <a:latin typeface="Source Sans Pro" panose="020B0503030403020204" pitchFamily="34" charset="0"/>
            </a:endParaRPr>
          </a:p>
          <a:p>
            <a:endParaRPr lang="en-US" b="0" i="0" dirty="0">
              <a:solidFill>
                <a:srgbClr val="212121"/>
              </a:solidFill>
              <a:effectLst/>
              <a:latin typeface="Source Sans Pro" panose="020B0503030403020204" pitchFamily="34" charset="0"/>
            </a:endParaRPr>
          </a:p>
          <a:p>
            <a:r>
              <a:rPr lang="en-US" b="0" i="0" dirty="0">
                <a:solidFill>
                  <a:srgbClr val="212121"/>
                </a:solidFill>
                <a:effectLst/>
                <a:latin typeface="Source Sans Pro" panose="020B0503030403020204" pitchFamily="34" charset="0"/>
              </a:rPr>
              <a:t>Records must be maintained for 5 years. </a:t>
            </a:r>
          </a:p>
          <a:p>
            <a:endParaRPr lang="en-US" b="0" i="0" u="sng" dirty="0">
              <a:solidFill>
                <a:schemeClr val="tx1"/>
              </a:solidFill>
              <a:effectLst/>
              <a:latin typeface="Source Sans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solidFill>
                  <a:schemeClr val="tx1"/>
                </a:solidFill>
                <a:latin typeface="+mn-lt"/>
                <a:hlinkClick r:id="rId3">
                  <a:extLst>
                    <a:ext uri="{A12FA001-AC4F-418D-AE19-62706E023703}">
                      <ahyp:hlinkClr xmlns:ahyp="http://schemas.microsoft.com/office/drawing/2018/hyperlinkcolor" val="tx"/>
                    </a:ext>
                  </a:extLst>
                </a:hlinkClick>
              </a:rPr>
              <a:t> </a:t>
            </a:r>
            <a:r>
              <a:rPr lang="en-US" i="0" u="sng" dirty="0">
                <a:solidFill>
                  <a:schemeClr val="tx1"/>
                </a:solidFill>
                <a:latin typeface="+mn-lt"/>
                <a:hlinkClick r:id="rId3">
                  <a:extLst>
                    <a:ext uri="{A12FA001-AC4F-418D-AE19-62706E023703}">
                      <ahyp:hlinkClr xmlns:ahyp="http://schemas.microsoft.com/office/drawing/2018/hyperlinkcolor" val="tx"/>
                    </a:ext>
                  </a:extLst>
                </a:hlinkClick>
              </a:rPr>
              <a:t>The OSHA Website       Injury Tracking Application ITA osha.gov</a:t>
            </a:r>
            <a:endParaRPr lang="en-US" i="0" u="sng" dirty="0">
              <a:solidFill>
                <a:schemeClr val="tx1"/>
              </a:solidFill>
              <a:latin typeface="+mn-lt"/>
            </a:endParaRPr>
          </a:p>
          <a:p>
            <a:endParaRPr lang="en-US" b="0" i="0" dirty="0">
              <a:solidFill>
                <a:srgbClr val="212121"/>
              </a:solidFill>
              <a:effectLst/>
              <a:latin typeface="Source Sans Pro" panose="020B0503030403020204" pitchFamily="34" charset="0"/>
            </a:endParaRPr>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9</a:t>
            </a:fld>
            <a:endParaRPr lang="en-US" dirty="0"/>
          </a:p>
        </p:txBody>
      </p:sp>
    </p:spTree>
    <p:extLst>
      <p:ext uri="{BB962C8B-B14F-4D97-AF65-F5344CB8AC3E}">
        <p14:creationId xmlns:p14="http://schemas.microsoft.com/office/powerpoint/2010/main" val="3135918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Establishments with 100 or more employees in designated high-hazard industries (listed in Appendix B to Subpart E of 29 CFR Part 1904) must electronically submit to OSHA with detailed information about each recordable injury and illness.</a:t>
            </a:r>
          </a:p>
          <a:p>
            <a:endParaRPr lang="en-US" b="0" i="0" dirty="0">
              <a:solidFill>
                <a:srgbClr val="212121"/>
              </a:solidFill>
              <a:effectLst/>
              <a:latin typeface="Source Sans Pro" panose="020B0503030403020204" pitchFamily="34" charset="0"/>
            </a:endParaRPr>
          </a:p>
          <a:p>
            <a:r>
              <a:rPr lang="en-US" dirty="0"/>
              <a:t>Low hazard industries have an exemption that can be found at OSHA’s website. </a:t>
            </a:r>
          </a:p>
          <a:p>
            <a:endParaRPr lang="en-US" dirty="0"/>
          </a:p>
          <a:p>
            <a:r>
              <a:rPr lang="en-US" b="0" i="0" dirty="0">
                <a:solidFill>
                  <a:srgbClr val="000000"/>
                </a:solidFill>
                <a:effectLst/>
                <a:latin typeface="arial" panose="020B0604020202020204" pitchFamily="34" charset="0"/>
              </a:rPr>
              <a:t>Employers with ten (10) or fewer employees during the last calendar year are exempt from keeping OSHA records. T</a:t>
            </a:r>
            <a:r>
              <a:rPr lang="en-US" dirty="0"/>
              <a:t>hey must still </a:t>
            </a:r>
            <a:r>
              <a:rPr lang="en-US" b="1" dirty="0"/>
              <a:t>report </a:t>
            </a:r>
            <a:r>
              <a:rPr lang="en-US" dirty="0"/>
              <a:t>a workplace fatality (8 hours), hospitalization, loss of an eye and amputation (24 hours).</a:t>
            </a:r>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10</a:t>
            </a:fld>
            <a:endParaRPr lang="en-US" dirty="0"/>
          </a:p>
        </p:txBody>
      </p:sp>
    </p:spTree>
    <p:extLst>
      <p:ext uri="{BB962C8B-B14F-4D97-AF65-F5344CB8AC3E}">
        <p14:creationId xmlns:p14="http://schemas.microsoft.com/office/powerpoint/2010/main" val="2647048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biggest change is that OSHA added Appendix B for employers with 100 or more employees that must submit additional information. Establishments with 100 or more employees in designated high-hazard industries (listed in Appendix B to Subpart E of 29 CFR Part 1904) must electronically submit to OSHA detailed information about each recordable injury and illness.</a:t>
            </a:r>
          </a:p>
          <a:p>
            <a:endParaRPr lang="en-US" dirty="0"/>
          </a:p>
          <a:p>
            <a:r>
              <a:rPr lang="en-US" dirty="0"/>
              <a:t>No change for establishments with 250+ employees in industries that must routinely keep records to submit the OSHA Form 300A Annual Summary.</a:t>
            </a:r>
          </a:p>
          <a:p>
            <a:endParaRPr lang="en-US" dirty="0"/>
          </a:p>
          <a:p>
            <a:pPr algn="l"/>
            <a:r>
              <a:rPr lang="en-US" dirty="0"/>
              <a:t>Reminder: </a:t>
            </a:r>
            <a:r>
              <a:rPr lang="en-US" b="0" i="0" u="none" strike="noStrike" dirty="0">
                <a:solidFill>
                  <a:srgbClr val="000000"/>
                </a:solidFill>
                <a:effectLst/>
                <a:latin typeface="arial" panose="020B0604020202020204" pitchFamily="34" charset="0"/>
              </a:rPr>
              <a:t>In 2020, OSHA updated its recordkeeping requirements to specify that </a:t>
            </a:r>
            <a:r>
              <a:rPr lang="en-US" b="1" i="1" u="none" strike="noStrike" dirty="0">
                <a:solidFill>
                  <a:srgbClr val="000000"/>
                </a:solidFill>
                <a:effectLst/>
                <a:latin typeface="arial" panose="020B0604020202020204" pitchFamily="34" charset="0"/>
              </a:rPr>
              <a:t>COVID-19 is a recordable illness</a:t>
            </a:r>
            <a:r>
              <a:rPr lang="en-US" b="0" i="0" u="none" strike="noStrike" dirty="0">
                <a:solidFill>
                  <a:srgbClr val="000000"/>
                </a:solidFill>
                <a:effectLst/>
                <a:latin typeface="arial" panose="020B0604020202020204" pitchFamily="34" charset="0"/>
              </a:rPr>
              <a:t>, and employers are responsible for recording if the recordability conditions apply. </a:t>
            </a:r>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11</a:t>
            </a:fld>
            <a:endParaRPr lang="en-US" dirty="0"/>
          </a:p>
        </p:txBody>
      </p:sp>
    </p:spTree>
    <p:extLst>
      <p:ext uri="{BB962C8B-B14F-4D97-AF65-F5344CB8AC3E}">
        <p14:creationId xmlns:p14="http://schemas.microsoft.com/office/powerpoint/2010/main" val="2031479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A to Subpart B includes low hazard industries and can be found at OSHA’s website. A few examples of these industries include motor vehicle dealers, gas stations, publishers, offices administrative services, etc. There are about 80 specific industries noted for reference.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effectLst/>
              </a:rPr>
              <a:t>The official listing of Appendix A can also be found on the OSHA website. www.OSHA.gov.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12</a:t>
            </a:fld>
            <a:endParaRPr lang="en-US" dirty="0"/>
          </a:p>
        </p:txBody>
      </p:sp>
    </p:spTree>
    <p:extLst>
      <p:ext uri="{BB962C8B-B14F-4D97-AF65-F5344CB8AC3E}">
        <p14:creationId xmlns:p14="http://schemas.microsoft.com/office/powerpoint/2010/main" val="20242512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A to includes low hazard industries and can be found at OSHA’s website. A few examples of these industries include motor vehicle dealers, gas stations, publishers, offices administrative services, etc. There are about 80 specific industries noted for reference.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effectLst/>
              </a:rPr>
              <a:t>The official listing of Appendix A can also be found on the OSHA website. www.OSHA.gov.   You may also contact your Safety Services Industrial Safety Consultant Specialist for a consultation regarding your industry if you are exempt.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arial" panose="020B0604020202020204" pitchFamily="34" charset="0"/>
              </a:rPr>
              <a:t>Appendix B is new</a:t>
            </a:r>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13</a:t>
            </a:fld>
            <a:endParaRPr lang="en-US" dirty="0"/>
          </a:p>
        </p:txBody>
      </p:sp>
    </p:spTree>
    <p:extLst>
      <p:ext uri="{BB962C8B-B14F-4D97-AF65-F5344CB8AC3E}">
        <p14:creationId xmlns:p14="http://schemas.microsoft.com/office/powerpoint/2010/main" val="2663113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BWC offers virtual and in person classes on recordkeeping, accident analysis and written program templates. See the attached link to learn of our training opportunities. </a:t>
            </a:r>
          </a:p>
          <a:p>
            <a:endParaRPr lang="en-US" dirty="0"/>
          </a:p>
          <a:p>
            <a:pPr algn="l" rtl="0"/>
            <a:r>
              <a:rPr lang="en-US" b="0" i="0" dirty="0">
                <a:solidFill>
                  <a:srgbClr val="4A4A4A"/>
                </a:solidFill>
                <a:effectLst/>
                <a:latin typeface="Source Sans Pro" panose="020B0503030403020204" pitchFamily="34" charset="0"/>
              </a:rPr>
              <a:t>BWC’s safety and health professionals throughout the state are available to help Ohio employers and develop effective strategies to reduce the risk of employee injury and illness. </a:t>
            </a:r>
          </a:p>
          <a:p>
            <a:pPr algn="l" rtl="0"/>
            <a:endParaRPr lang="en-US" b="0" i="0" dirty="0">
              <a:solidFill>
                <a:srgbClr val="4A4A4A"/>
              </a:solidFill>
              <a:effectLst/>
              <a:latin typeface="Source Sans Pro" panose="020B0503030403020204" pitchFamily="34" charset="0"/>
            </a:endParaRPr>
          </a:p>
          <a:p>
            <a:pPr algn="l" rtl="0"/>
            <a:r>
              <a:rPr lang="en-US" b="0" i="0" dirty="0">
                <a:solidFill>
                  <a:srgbClr val="4A4A4A"/>
                </a:solidFill>
                <a:effectLst/>
                <a:latin typeface="Source Sans Pro" panose="020B0503030403020204" pitchFamily="34" charset="0"/>
              </a:rPr>
              <a:t>Please consider utilizing our safety consultants to address your OSHA Recordkeeping questions.  BWC’s safety consultants can provide consultative services and are offered at no additional cost to employers. </a:t>
            </a:r>
          </a:p>
          <a:p>
            <a:endParaRPr lang="en-US" dirty="0"/>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14</a:t>
            </a:fld>
            <a:endParaRPr lang="en-US" dirty="0"/>
          </a:p>
        </p:txBody>
      </p:sp>
    </p:spTree>
    <p:extLst>
      <p:ext uri="{BB962C8B-B14F-4D97-AF65-F5344CB8AC3E}">
        <p14:creationId xmlns:p14="http://schemas.microsoft.com/office/powerpoint/2010/main" val="1818247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BWC offers virtual and in person classes on recordkeeping, accident analysis and written program templates. See the attached link to learn of our training opportunities. </a:t>
            </a:r>
          </a:p>
          <a:p>
            <a:endParaRPr lang="en-US" dirty="0"/>
          </a:p>
          <a:p>
            <a:pPr algn="l" rtl="0"/>
            <a:r>
              <a:rPr lang="en-US" b="0" i="0" dirty="0">
                <a:solidFill>
                  <a:srgbClr val="4A4A4A"/>
                </a:solidFill>
                <a:effectLst/>
                <a:latin typeface="Source Sans Pro" panose="020B0503030403020204" pitchFamily="34" charset="0"/>
              </a:rPr>
              <a:t>BWC’s safety and health professionals throughout the state are available to help Ohio employers and develop effective strategies to reduce the risk of employee injury and illness. </a:t>
            </a:r>
          </a:p>
          <a:p>
            <a:pPr algn="l" rtl="0"/>
            <a:endParaRPr lang="en-US" b="0" i="0" dirty="0">
              <a:solidFill>
                <a:srgbClr val="4A4A4A"/>
              </a:solidFill>
              <a:effectLst/>
              <a:latin typeface="Source Sans Pro" panose="020B0503030403020204" pitchFamily="34" charset="0"/>
            </a:endParaRPr>
          </a:p>
          <a:p>
            <a:pPr algn="l" rtl="0"/>
            <a:r>
              <a:rPr lang="en-US" b="0" i="0" dirty="0">
                <a:solidFill>
                  <a:srgbClr val="4A4A4A"/>
                </a:solidFill>
                <a:effectLst/>
                <a:latin typeface="Source Sans Pro" panose="020B0503030403020204" pitchFamily="34" charset="0"/>
              </a:rPr>
              <a:t>Please consider utilizing our safety consultants to address your OSHA Recordkeeping questions.  BWC’s safety consultants can provide consultative services and are offered at no additional cost to employers. </a:t>
            </a:r>
          </a:p>
          <a:p>
            <a:endParaRPr lang="en-US" dirty="0"/>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15</a:t>
            </a:fld>
            <a:endParaRPr lang="en-US" dirty="0"/>
          </a:p>
        </p:txBody>
      </p:sp>
    </p:spTree>
    <p:extLst>
      <p:ext uri="{BB962C8B-B14F-4D97-AF65-F5344CB8AC3E}">
        <p14:creationId xmlns:p14="http://schemas.microsoft.com/office/powerpoint/2010/main" val="1818247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16</a:t>
            </a:fld>
            <a:endParaRPr lang="en-US" dirty="0"/>
          </a:p>
        </p:txBody>
      </p:sp>
    </p:spTree>
    <p:extLst>
      <p:ext uri="{BB962C8B-B14F-4D97-AF65-F5344CB8AC3E}">
        <p14:creationId xmlns:p14="http://schemas.microsoft.com/office/powerpoint/2010/main" val="2466951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Intro Slide DE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2338648" y="1864885"/>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9C8D9A76-764D-4243-BE8A-AFC03BBA7113}"/>
              </a:ext>
            </a:extLst>
          </p:cNvPr>
          <p:cNvSpPr>
            <a:spLocks noGrp="1"/>
          </p:cNvSpPr>
          <p:nvPr>
            <p:ph type="body" sz="quarter" idx="10" hasCustomPrompt="1"/>
          </p:nvPr>
        </p:nvSpPr>
        <p:spPr>
          <a:xfrm>
            <a:off x="2338649" y="2139210"/>
            <a:ext cx="7514704" cy="2500702"/>
          </a:xfrm>
          <a:prstGeom prst="rect">
            <a:avLst/>
          </a:prstGeom>
        </p:spPr>
        <p:txBody>
          <a:bodyPr/>
          <a:lstStyle>
            <a:lvl1pPr marL="0" indent="0" algn="ctr">
              <a:buNone/>
              <a:defRPr>
                <a:latin typeface="Source Sans 3" panose="020B0503030403020204" pitchFamily="34" charset="0"/>
              </a:defRPr>
            </a:lvl1pPr>
            <a:lvl2pPr marL="548640" indent="0">
              <a:buNone/>
              <a:defRPr/>
            </a:lvl2pPr>
          </a:lstStyle>
          <a:p>
            <a:pPr lvl="0"/>
            <a:r>
              <a:rPr lang="en-US" dirty="0"/>
              <a:t>Vestibulum ante ipsum </a:t>
            </a:r>
            <a:r>
              <a:rPr lang="en-US" dirty="0" err="1"/>
              <a:t>primis</a:t>
            </a:r>
            <a:r>
              <a:rPr lang="en-US" dirty="0"/>
              <a:t> in </a:t>
            </a:r>
            <a:r>
              <a:rPr lang="en-US" dirty="0" err="1"/>
              <a:t>faucibus</a:t>
            </a:r>
            <a:r>
              <a:rPr lang="en-US" dirty="0"/>
              <a:t> </a:t>
            </a:r>
            <a:r>
              <a:rPr lang="en-US" dirty="0" err="1"/>
              <a:t>orci</a:t>
            </a:r>
            <a:r>
              <a:rPr lang="en-US" dirty="0"/>
              <a:t> </a:t>
            </a:r>
            <a:r>
              <a:rPr lang="en-US" dirty="0" err="1"/>
              <a:t>luctus</a:t>
            </a:r>
            <a:r>
              <a:rPr lang="en-US" dirty="0"/>
              <a:t> et </a:t>
            </a:r>
            <a:r>
              <a:rPr lang="en-US" dirty="0" err="1"/>
              <a:t>ultrices</a:t>
            </a:r>
            <a:r>
              <a:rPr lang="en-US" dirty="0"/>
              <a:t> </a:t>
            </a:r>
            <a:r>
              <a:rPr lang="en-US" dirty="0" err="1"/>
              <a:t>posuere</a:t>
            </a:r>
            <a:r>
              <a:rPr lang="en-US" dirty="0"/>
              <a:t> </a:t>
            </a:r>
            <a:r>
              <a:rPr lang="en-US" dirty="0" err="1"/>
              <a:t>cubilia</a:t>
            </a:r>
            <a:r>
              <a:rPr lang="en-US" dirty="0"/>
              <a:t> Curae; </a:t>
            </a:r>
            <a:r>
              <a:rPr lang="en-US" dirty="0" err="1"/>
              <a:t>Fusce</a:t>
            </a:r>
            <a:r>
              <a:rPr lang="en-US" dirty="0"/>
              <a:t> id </a:t>
            </a:r>
            <a:r>
              <a:rPr lang="en-US" dirty="0" err="1"/>
              <a:t>purus</a:t>
            </a:r>
            <a:r>
              <a:rPr lang="en-US" dirty="0"/>
              <a:t>. </a:t>
            </a:r>
            <a:r>
              <a:rPr lang="en-US" dirty="0" err="1"/>
              <a:t>Phasellus</a:t>
            </a:r>
            <a:r>
              <a:rPr lang="en-US" dirty="0"/>
              <a:t> </a:t>
            </a:r>
            <a:r>
              <a:rPr lang="en-US" dirty="0" err="1"/>
              <a:t>blandit</a:t>
            </a:r>
            <a:r>
              <a:rPr lang="en-US" dirty="0"/>
              <a:t> </a:t>
            </a:r>
            <a:r>
              <a:rPr lang="en-US" dirty="0" err="1"/>
              <a:t>leo</a:t>
            </a:r>
            <a:r>
              <a:rPr lang="en-US" dirty="0"/>
              <a:t> </a:t>
            </a:r>
            <a:r>
              <a:rPr lang="en-US" dirty="0" err="1"/>
              <a:t>ut</a:t>
            </a:r>
            <a:r>
              <a:rPr lang="en-US" dirty="0"/>
              <a:t> </a:t>
            </a:r>
            <a:r>
              <a:rPr lang="en-US" dirty="0" err="1"/>
              <a:t>odio</a:t>
            </a:r>
            <a:r>
              <a:rPr lang="en-US" dirty="0"/>
              <a:t>.</a:t>
            </a:r>
          </a:p>
        </p:txBody>
      </p:sp>
      <p:pic>
        <p:nvPicPr>
          <p:cNvPr id="2" name="Picture 1" descr="Ohio Bureau of Workers' Compensation Logo">
            <a:extLst>
              <a:ext uri="{FF2B5EF4-FFF2-40B4-BE49-F238E27FC236}">
                <a16:creationId xmlns:a16="http://schemas.microsoft.com/office/drawing/2014/main" id="{621E2ABE-0563-D687-6A39-79C7983775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4477" y="5366411"/>
            <a:ext cx="3103046" cy="723957"/>
          </a:xfrm>
          <a:prstGeom prst="rect">
            <a:avLst/>
          </a:prstGeom>
        </p:spPr>
      </p:pic>
      <p:sp>
        <p:nvSpPr>
          <p:cNvPr id="15" name="Title Placeholder 6">
            <a:extLst>
              <a:ext uri="{FF2B5EF4-FFF2-40B4-BE49-F238E27FC236}">
                <a16:creationId xmlns:a16="http://schemas.microsoft.com/office/drawing/2014/main" id="{1BC007B7-6D96-5BCC-6209-90A7E75F293B}"/>
              </a:ext>
            </a:extLst>
          </p:cNvPr>
          <p:cNvSpPr>
            <a:spLocks noGrp="1"/>
          </p:cNvSpPr>
          <p:nvPr>
            <p:ph type="title" hasCustomPrompt="1"/>
          </p:nvPr>
        </p:nvSpPr>
        <p:spPr>
          <a:xfrm>
            <a:off x="381000" y="830506"/>
            <a:ext cx="11430000" cy="982861"/>
          </a:xfrm>
          <a:prstGeom prst="rect">
            <a:avLst/>
          </a:prstGeom>
        </p:spPr>
        <p:txBody>
          <a:bodyPr vert="horz" lIns="91440" tIns="45720" rIns="91440" bIns="45720" rtlCol="0" anchor="t">
            <a:normAutofit/>
          </a:bodyPr>
          <a:lstStyle>
            <a:lvl1pPr algn="ctr">
              <a:defRPr sz="6000"/>
            </a:lvl1pPr>
          </a:lstStyle>
          <a:p>
            <a:r>
              <a:rPr lang="en-US" dirty="0"/>
              <a:t>PRESENTATION TITLE</a:t>
            </a:r>
          </a:p>
        </p:txBody>
      </p:sp>
    </p:spTree>
    <p:extLst>
      <p:ext uri="{BB962C8B-B14F-4D97-AF65-F5344CB8AC3E}">
        <p14:creationId xmlns:p14="http://schemas.microsoft.com/office/powerpoint/2010/main" val="979810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er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54C5D952-7020-4B33-84F7-CBC1B869BB00}"/>
              </a:ext>
            </a:extLst>
          </p:cNvPr>
          <p:cNvSpPr>
            <a:spLocks noGrp="1"/>
          </p:cNvSpPr>
          <p:nvPr>
            <p:ph type="body" sz="quarter" idx="15" hasCustomPrompt="1"/>
          </p:nvPr>
        </p:nvSpPr>
        <p:spPr>
          <a:xfrm>
            <a:off x="386810" y="1114428"/>
            <a:ext cx="5219169" cy="830263"/>
          </a:xfrm>
          <a:prstGeom prst="rect">
            <a:avLst/>
          </a:prstGeom>
        </p:spPr>
        <p:txBody>
          <a:bodyPr>
            <a:normAutofit/>
          </a:bodyPr>
          <a:lstStyle>
            <a:lvl1pPr marL="0" indent="0">
              <a:buNone/>
              <a:defRPr sz="2400">
                <a:solidFill>
                  <a:schemeClr val="tx1"/>
                </a:solidFill>
                <a:latin typeface="Source Sans 3" panose="020B0503030403020204" pitchFamily="34" charset="0"/>
              </a:defRPr>
            </a:lvl1pPr>
          </a:lstStyle>
          <a:p>
            <a:pPr lvl="0"/>
            <a:r>
              <a:rPr lang="en-US" dirty="0"/>
              <a:t>Click to edit subtitle</a:t>
            </a:r>
          </a:p>
        </p:txBody>
      </p:sp>
      <p:sp>
        <p:nvSpPr>
          <p:cNvPr id="28" name="Text Placeholder 27">
            <a:extLst>
              <a:ext uri="{FF2B5EF4-FFF2-40B4-BE49-F238E27FC236}">
                <a16:creationId xmlns:a16="http://schemas.microsoft.com/office/drawing/2014/main" id="{D3068A40-1D69-47F3-AA7E-9CA2BC3F3834}"/>
              </a:ext>
            </a:extLst>
          </p:cNvPr>
          <p:cNvSpPr>
            <a:spLocks noGrp="1"/>
          </p:cNvSpPr>
          <p:nvPr>
            <p:ph type="body" sz="quarter" idx="16" hasCustomPrompt="1"/>
          </p:nvPr>
        </p:nvSpPr>
        <p:spPr>
          <a:xfrm>
            <a:off x="381001" y="4511176"/>
            <a:ext cx="5235550" cy="1336426"/>
          </a:xfrm>
          <a:prstGeom prst="rect">
            <a:avLst/>
          </a:prstGeom>
        </p:spPr>
        <p:txBody>
          <a:bodyPr>
            <a:normAutofit/>
          </a:bodyPr>
          <a:lstStyle>
            <a:lvl1pPr marL="0" indent="0">
              <a:buNone/>
              <a:defRPr sz="2000" b="0">
                <a:latin typeface="Source Sans 3" panose="020B0503030403020204" pitchFamily="34" charset="0"/>
              </a:defRPr>
            </a:lvl1pPr>
          </a:lstStyle>
          <a:p>
            <a:pPr lvl="0"/>
            <a:r>
              <a:rPr lang="en-US" dirty="0"/>
              <a:t>Click to add additional info</a:t>
            </a:r>
          </a:p>
        </p:txBody>
      </p:sp>
      <p:sp>
        <p:nvSpPr>
          <p:cNvPr id="11" name="Text Placeholder 21">
            <a:extLst>
              <a:ext uri="{FF2B5EF4-FFF2-40B4-BE49-F238E27FC236}">
                <a16:creationId xmlns:a16="http://schemas.microsoft.com/office/drawing/2014/main" id="{842910E7-43EF-44FD-A4C0-9AECABD8CC5F}"/>
              </a:ext>
            </a:extLst>
          </p:cNvPr>
          <p:cNvSpPr>
            <a:spLocks noGrp="1"/>
          </p:cNvSpPr>
          <p:nvPr>
            <p:ph type="body" sz="quarter" idx="17" hasCustomPrompt="1"/>
          </p:nvPr>
        </p:nvSpPr>
        <p:spPr>
          <a:xfrm>
            <a:off x="381001" y="3507165"/>
            <a:ext cx="5240310" cy="624860"/>
          </a:xfrm>
          <a:prstGeom prst="rect">
            <a:avLst/>
          </a:prstGeom>
        </p:spPr>
        <p:txBody>
          <a:bodyPr>
            <a:normAutofit/>
          </a:bodyPr>
          <a:lstStyle>
            <a:lvl1pPr marL="0" indent="0">
              <a:buNone/>
              <a:defRPr sz="2000">
                <a:solidFill>
                  <a:schemeClr val="bg1">
                    <a:lumMod val="65000"/>
                  </a:schemeClr>
                </a:solidFill>
                <a:latin typeface="Source Sans 3" panose="020B0503030403020204" pitchFamily="34" charset="0"/>
                <a:ea typeface="Source Serif Pro" panose="02040603050405020204" pitchFamily="18" charset="0"/>
              </a:defRPr>
            </a:lvl1pPr>
          </a:lstStyle>
          <a:p>
            <a:pPr lvl="0"/>
            <a:r>
              <a:rPr lang="en-US" dirty="0"/>
              <a:t>Title of presenter</a:t>
            </a:r>
          </a:p>
        </p:txBody>
      </p:sp>
      <p:sp>
        <p:nvSpPr>
          <p:cNvPr id="19" name="Text Placeholder 19">
            <a:extLst>
              <a:ext uri="{FF2B5EF4-FFF2-40B4-BE49-F238E27FC236}">
                <a16:creationId xmlns:a16="http://schemas.microsoft.com/office/drawing/2014/main" id="{E1D283C1-F316-43F0-BDE2-800E11D4BF38}"/>
              </a:ext>
            </a:extLst>
          </p:cNvPr>
          <p:cNvSpPr>
            <a:spLocks noGrp="1"/>
          </p:cNvSpPr>
          <p:nvPr>
            <p:ph type="body" sz="quarter" idx="14" hasCustomPrompt="1"/>
          </p:nvPr>
        </p:nvSpPr>
        <p:spPr>
          <a:xfrm>
            <a:off x="376240" y="2556086"/>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3" panose="020B0503030403020204" pitchFamily="34" charset="0"/>
              </a:defRPr>
            </a:lvl1pPr>
          </a:lstStyle>
          <a:p>
            <a:pPr lvl="0"/>
            <a:r>
              <a:rPr lang="en-US" dirty="0"/>
              <a:t>First Name</a:t>
            </a:r>
          </a:p>
        </p:txBody>
      </p:sp>
      <p:sp>
        <p:nvSpPr>
          <p:cNvPr id="21" name="Text Placeholder 19">
            <a:extLst>
              <a:ext uri="{FF2B5EF4-FFF2-40B4-BE49-F238E27FC236}">
                <a16:creationId xmlns:a16="http://schemas.microsoft.com/office/drawing/2014/main" id="{C1223FDD-7488-4253-8BC8-8FEC76158AD1}"/>
              </a:ext>
            </a:extLst>
          </p:cNvPr>
          <p:cNvSpPr>
            <a:spLocks noGrp="1"/>
          </p:cNvSpPr>
          <p:nvPr>
            <p:ph type="body" sz="quarter" idx="20" hasCustomPrompt="1"/>
          </p:nvPr>
        </p:nvSpPr>
        <p:spPr>
          <a:xfrm>
            <a:off x="376240" y="3027689"/>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3" panose="020B0503030403020204" pitchFamily="34" charset="0"/>
              </a:defRPr>
            </a:lvl1pPr>
          </a:lstStyle>
          <a:p>
            <a:pPr lvl="0"/>
            <a:r>
              <a:rPr lang="en-US" dirty="0"/>
              <a:t>Last Name</a:t>
            </a:r>
          </a:p>
        </p:txBody>
      </p:sp>
      <p:sp>
        <p:nvSpPr>
          <p:cNvPr id="5" name="Picture Placeholder 4">
            <a:extLst>
              <a:ext uri="{FF2B5EF4-FFF2-40B4-BE49-F238E27FC236}">
                <a16:creationId xmlns:a16="http://schemas.microsoft.com/office/drawing/2014/main" id="{FA81CFAB-6E89-DB44-BE09-32E905D91A5B}"/>
              </a:ext>
            </a:extLst>
          </p:cNvPr>
          <p:cNvSpPr>
            <a:spLocks noGrp="1"/>
          </p:cNvSpPr>
          <p:nvPr>
            <p:ph type="pic" sz="quarter" idx="21"/>
          </p:nvPr>
        </p:nvSpPr>
        <p:spPr>
          <a:xfrm>
            <a:off x="5825484" y="1114428"/>
            <a:ext cx="5985516" cy="4701756"/>
          </a:xfrm>
          <a:prstGeom prst="rect">
            <a:avLst/>
          </a:prstGeom>
        </p:spPr>
        <p:txBody>
          <a:bodyPr>
            <a:normAutofit/>
          </a:bodyPr>
          <a:lstStyle>
            <a:lvl1pPr>
              <a:defRPr sz="2000">
                <a:solidFill>
                  <a:schemeClr val="bg1">
                    <a:lumMod val="65000"/>
                  </a:schemeClr>
                </a:solidFill>
                <a:latin typeface="Source Sans 3" panose="020B0503030403020204" pitchFamily="34" charset="0"/>
              </a:defRPr>
            </a:lvl1pPr>
          </a:lstStyle>
          <a:p>
            <a:r>
              <a:rPr lang="en-US" dirty="0"/>
              <a:t>Click icon to add picture</a:t>
            </a:r>
          </a:p>
        </p:txBody>
      </p:sp>
      <p:sp>
        <p:nvSpPr>
          <p:cNvPr id="23" name="Title 22">
            <a:extLst>
              <a:ext uri="{FF2B5EF4-FFF2-40B4-BE49-F238E27FC236}">
                <a16:creationId xmlns:a16="http://schemas.microsoft.com/office/drawing/2014/main" id="{D518BF1B-32A6-9D47-93A2-A5E48DB86C49}"/>
              </a:ext>
            </a:extLst>
          </p:cNvPr>
          <p:cNvSpPr>
            <a:spLocks noGrp="1"/>
          </p:cNvSpPr>
          <p:nvPr>
            <p:ph type="title" hasCustomPrompt="1"/>
          </p:nvPr>
        </p:nvSpPr>
        <p:spPr>
          <a:xfrm>
            <a:off x="386810" y="503033"/>
            <a:ext cx="10515600" cy="569913"/>
          </a:xfrm>
        </p:spPr>
        <p:txBody>
          <a:bodyPr/>
          <a:lstStyle>
            <a:lvl1pPr>
              <a:defRPr>
                <a:latin typeface="Source Sans 3" panose="020B0503030403020204" pitchFamily="34" charset="0"/>
              </a:defRPr>
            </a:lvl1pPr>
          </a:lstStyle>
          <a:p>
            <a:r>
              <a:rPr lang="en-US" dirty="0"/>
              <a:t>Click to edit presentation title</a:t>
            </a:r>
          </a:p>
        </p:txBody>
      </p:sp>
      <p:sp>
        <p:nvSpPr>
          <p:cNvPr id="24" name="Footer Placeholder 23">
            <a:extLst>
              <a:ext uri="{FF2B5EF4-FFF2-40B4-BE49-F238E27FC236}">
                <a16:creationId xmlns:a16="http://schemas.microsoft.com/office/drawing/2014/main" id="{0EBDA6E4-77F4-A64D-89B8-E757AE4EAEAD}"/>
              </a:ext>
            </a:extLst>
          </p:cNvPr>
          <p:cNvSpPr>
            <a:spLocks noGrp="1"/>
          </p:cNvSpPr>
          <p:nvPr>
            <p:ph type="ftr" sz="quarter" idx="22"/>
          </p:nvPr>
        </p:nvSpPr>
        <p:spPr>
          <a:xfrm>
            <a:off x="205902" y="6356350"/>
            <a:ext cx="7935098" cy="365125"/>
          </a:xfrm>
          <a:prstGeom prst="rect">
            <a:avLst/>
          </a:prstGeom>
        </p:spPr>
        <p:txBody>
          <a:bodyPr/>
          <a:lstStyle>
            <a:lvl1pPr>
              <a:defRPr/>
            </a:lvl1pPr>
          </a:lstStyle>
          <a:p>
            <a:endParaRPr lang="en-US" dirty="0"/>
          </a:p>
        </p:txBody>
      </p:sp>
      <p:sp>
        <p:nvSpPr>
          <p:cNvPr id="25" name="Slide Number Placeholder 24">
            <a:extLst>
              <a:ext uri="{FF2B5EF4-FFF2-40B4-BE49-F238E27FC236}">
                <a16:creationId xmlns:a16="http://schemas.microsoft.com/office/drawing/2014/main" id="{0D96C5DD-3C5E-0B4F-829A-6F347372DF45}"/>
              </a:ext>
            </a:extLst>
          </p:cNvPr>
          <p:cNvSpPr>
            <a:spLocks noGrp="1"/>
          </p:cNvSpPr>
          <p:nvPr>
            <p:ph type="sldNum" sz="quarter" idx="23"/>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411291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7DF61195-A0F3-2E4F-BC0B-8D1AD1E2E510}"/>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276244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le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8D6F-B8D2-8645-91DD-AFAD33847913}"/>
              </a:ext>
            </a:extLst>
          </p:cNvPr>
          <p:cNvSpPr>
            <a:spLocks noGrp="1"/>
          </p:cNvSpPr>
          <p:nvPr>
            <p:ph type="title" hasCustomPrompt="1"/>
          </p:nvPr>
        </p:nvSpPr>
        <p:spPr>
          <a:xfrm>
            <a:off x="380999" y="1104258"/>
            <a:ext cx="11086475" cy="889427"/>
          </a:xfrm>
          <a:prstGeom prst="rect">
            <a:avLst/>
          </a:prstGeom>
        </p:spPr>
        <p:txBody>
          <a:bodyPr anchor="t"/>
          <a:lstStyle>
            <a:lvl1pPr algn="l">
              <a:lnSpc>
                <a:spcPts val="6200"/>
              </a:lnSpc>
              <a:defRPr sz="6000">
                <a:latin typeface="Source Sans 3" panose="020B0503030403020204" pitchFamily="34" charset="0"/>
              </a:defRPr>
            </a:lvl1pPr>
          </a:lstStyle>
          <a:p>
            <a:r>
              <a:rPr lang="en-US" dirty="0"/>
              <a:t>CLICK TO EDIT TITLE</a:t>
            </a:r>
          </a:p>
        </p:txBody>
      </p:sp>
      <p:sp>
        <p:nvSpPr>
          <p:cNvPr id="3" name="Text Placeholder 2">
            <a:extLst>
              <a:ext uri="{FF2B5EF4-FFF2-40B4-BE49-F238E27FC236}">
                <a16:creationId xmlns:a16="http://schemas.microsoft.com/office/drawing/2014/main" id="{017482B6-B14E-2840-9894-155B86AF1438}"/>
              </a:ext>
            </a:extLst>
          </p:cNvPr>
          <p:cNvSpPr>
            <a:spLocks noGrp="1"/>
          </p:cNvSpPr>
          <p:nvPr>
            <p:ph type="body" idx="1" hasCustomPrompt="1"/>
          </p:nvPr>
        </p:nvSpPr>
        <p:spPr>
          <a:xfrm>
            <a:off x="381000" y="2230132"/>
            <a:ext cx="9107774" cy="3523609"/>
          </a:xfrm>
          <a:prstGeom prst="rect">
            <a:avLst/>
          </a:prstGeom>
        </p:spPr>
        <p:txBody>
          <a:bodyPr/>
          <a:lstStyle>
            <a:lvl1pPr marL="0" indent="0">
              <a:buNone/>
              <a:defRPr sz="2400">
                <a:solidFill>
                  <a:schemeClr val="tx1"/>
                </a:solidFill>
                <a:latin typeface="Source Sans 3" panose="020B05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19" name="Slide Number Placeholder 18">
            <a:extLst>
              <a:ext uri="{FF2B5EF4-FFF2-40B4-BE49-F238E27FC236}">
                <a16:creationId xmlns:a16="http://schemas.microsoft.com/office/drawing/2014/main" id="{EB10EEF6-A19D-EF4F-8170-16C700AD679D}"/>
              </a:ext>
            </a:extLst>
          </p:cNvPr>
          <p:cNvSpPr>
            <a:spLocks noGrp="1"/>
          </p:cNvSpPr>
          <p:nvPr>
            <p:ph type="sldNum" sz="quarter" idx="11"/>
          </p:nvPr>
        </p:nvSpPr>
        <p:spPr/>
        <p:txBody>
          <a:bodyPr/>
          <a:lstStyle/>
          <a:p>
            <a:fld id="{383B7B7A-CDDA-7C44-B1B0-1F1E45567B3B}" type="slidenum">
              <a:rPr lang="en-US" smtClean="0"/>
              <a:pPr/>
              <a:t>‹#›</a:t>
            </a:fld>
            <a:endParaRPr lang="en-US" dirty="0"/>
          </a:p>
        </p:txBody>
      </p:sp>
      <p:cxnSp>
        <p:nvCxnSpPr>
          <p:cNvPr id="6" name="Straight Connector 5">
            <a:extLst>
              <a:ext uri="{FF2B5EF4-FFF2-40B4-BE49-F238E27FC236}">
                <a16:creationId xmlns:a16="http://schemas.microsoft.com/office/drawing/2014/main" id="{87C5245B-7C5E-1B46-B288-83FE7ADFC2F0}"/>
              </a:ext>
            </a:extLst>
          </p:cNvPr>
          <p:cNvCxnSpPr>
            <a:cxnSpLocks/>
          </p:cNvCxnSpPr>
          <p:nvPr userDrawn="1"/>
        </p:nvCxnSpPr>
        <p:spPr>
          <a:xfrm>
            <a:off x="380999" y="2010937"/>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6186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8D6F-B8D2-8645-91DD-AFAD33847913}"/>
              </a:ext>
            </a:extLst>
          </p:cNvPr>
          <p:cNvSpPr>
            <a:spLocks noGrp="1"/>
          </p:cNvSpPr>
          <p:nvPr>
            <p:ph type="title" hasCustomPrompt="1"/>
          </p:nvPr>
        </p:nvSpPr>
        <p:spPr>
          <a:xfrm>
            <a:off x="552762" y="2633955"/>
            <a:ext cx="11086475" cy="889427"/>
          </a:xfrm>
          <a:prstGeom prst="rect">
            <a:avLst/>
          </a:prstGeom>
        </p:spPr>
        <p:txBody>
          <a:bodyPr anchor="t"/>
          <a:lstStyle>
            <a:lvl1pPr algn="l">
              <a:lnSpc>
                <a:spcPts val="6200"/>
              </a:lnSpc>
              <a:defRPr sz="6000">
                <a:latin typeface="Source Sans 3" panose="020B0503030403020204" pitchFamily="34" charset="0"/>
              </a:defRPr>
            </a:lvl1pPr>
          </a:lstStyle>
          <a:p>
            <a:r>
              <a:rPr lang="en-US" dirty="0"/>
              <a:t>CLICK TO EDIT TEXT</a:t>
            </a:r>
          </a:p>
        </p:txBody>
      </p:sp>
      <p:sp>
        <p:nvSpPr>
          <p:cNvPr id="19" name="Slide Number Placeholder 18">
            <a:extLst>
              <a:ext uri="{FF2B5EF4-FFF2-40B4-BE49-F238E27FC236}">
                <a16:creationId xmlns:a16="http://schemas.microsoft.com/office/drawing/2014/main" id="{EB10EEF6-A19D-EF4F-8170-16C700AD679D}"/>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097572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12F4-9ACB-D749-A463-6EF93D944A11}"/>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9C6C5217-C058-314A-A904-8613DFB63430}"/>
              </a:ext>
            </a:extLst>
          </p:cNvPr>
          <p:cNvSpPr>
            <a:spLocks noGrp="1"/>
          </p:cNvSpPr>
          <p:nvPr>
            <p:ph idx="1" hasCustomPrompt="1"/>
          </p:nvPr>
        </p:nvSpPr>
        <p:spPr>
          <a:xfrm>
            <a:off x="381000" y="1825625"/>
            <a:ext cx="10515600" cy="4125470"/>
          </a:xfrm>
          <a:prstGeom prst="rect">
            <a:avLst/>
          </a:prstGeom>
        </p:spPr>
        <p:txBody>
          <a:bodyPr/>
          <a:lstStyle>
            <a:lvl1pPr marL="228600" indent="-228600">
              <a:lnSpc>
                <a:spcPct val="120000"/>
              </a:lnSpc>
              <a:spcAft>
                <a:spcPts val="1000"/>
              </a:spcAft>
              <a:buFont typeface="Arial" panose="020B0604020202020204" pitchFamily="34" charset="0"/>
              <a:buChar char="•"/>
              <a:defRPr>
                <a:latin typeface="Source Sans 3" panose="020B0503030403020204" pitchFamily="34" charset="0"/>
              </a:defRPr>
            </a:lvl1pPr>
            <a:lvl2pPr>
              <a:spcBef>
                <a:spcPts val="1000"/>
              </a:spcBef>
              <a:spcAft>
                <a:spcPts val="800"/>
              </a:spcAft>
              <a:defRPr>
                <a:latin typeface="Source Sans 3" panose="020B0503030403020204" pitchFamily="34" charset="0"/>
              </a:defRPr>
            </a:lvl2pPr>
            <a:lvl3pPr>
              <a:spcBef>
                <a:spcPts val="1000"/>
              </a:spcBef>
              <a:defRPr>
                <a:latin typeface="Source Sans 3" panose="020B0503030403020204" pitchFamily="34" charset="0"/>
              </a:defRPr>
            </a:lvl3pPr>
            <a:lvl4pPr>
              <a:spcBef>
                <a:spcPts val="1000"/>
              </a:spcBef>
              <a:defRPr>
                <a:latin typeface="Source Sans 3" panose="020B0503030403020204" pitchFamily="34" charset="0"/>
              </a:defRPr>
            </a:lvl4pPr>
            <a:lvl5pPr>
              <a:spcBef>
                <a:spcPts val="1000"/>
              </a:spcBef>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21" name="Slide Number Placeholder 20">
            <a:extLst>
              <a:ext uri="{FF2B5EF4-FFF2-40B4-BE49-F238E27FC236}">
                <a16:creationId xmlns:a16="http://schemas.microsoft.com/office/drawing/2014/main" id="{2F45A2E2-F84B-3B4D-9847-EB91160C5EDB}"/>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54238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57EA-33AB-6E4E-8AE6-C519F2C70DF3}"/>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4895D000-96C4-3146-A271-C3F0018F06F5}"/>
              </a:ext>
            </a:extLst>
          </p:cNvPr>
          <p:cNvSpPr>
            <a:spLocks noGrp="1"/>
          </p:cNvSpPr>
          <p:nvPr>
            <p:ph sz="half" idx="1" hasCustomPrompt="1"/>
          </p:nvPr>
        </p:nvSpPr>
        <p:spPr>
          <a:xfrm>
            <a:off x="381000" y="1825625"/>
            <a:ext cx="5439032" cy="4093261"/>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Content Placeholder 3">
            <a:extLst>
              <a:ext uri="{FF2B5EF4-FFF2-40B4-BE49-F238E27FC236}">
                <a16:creationId xmlns:a16="http://schemas.microsoft.com/office/drawing/2014/main" id="{014340DB-97D6-6943-B475-09348084E3A9}"/>
              </a:ext>
            </a:extLst>
          </p:cNvPr>
          <p:cNvSpPr>
            <a:spLocks noGrp="1"/>
          </p:cNvSpPr>
          <p:nvPr>
            <p:ph sz="half" idx="2" hasCustomPrompt="1"/>
          </p:nvPr>
        </p:nvSpPr>
        <p:spPr>
          <a:xfrm>
            <a:off x="6096000" y="1825625"/>
            <a:ext cx="5715000" cy="4093261"/>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20" name="Slide Number Placeholder 19">
            <a:extLst>
              <a:ext uri="{FF2B5EF4-FFF2-40B4-BE49-F238E27FC236}">
                <a16:creationId xmlns:a16="http://schemas.microsoft.com/office/drawing/2014/main" id="{6DA248AA-651E-1C47-ACCF-5BA8CBD361A9}"/>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871458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B5D1D-0BAC-9D44-92DF-2FAC5F1F841B}"/>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Text Placeholder 2">
            <a:extLst>
              <a:ext uri="{FF2B5EF4-FFF2-40B4-BE49-F238E27FC236}">
                <a16:creationId xmlns:a16="http://schemas.microsoft.com/office/drawing/2014/main" id="{5178388F-D839-F04B-8146-F18EC1F5918C}"/>
              </a:ext>
            </a:extLst>
          </p:cNvPr>
          <p:cNvSpPr>
            <a:spLocks noGrp="1"/>
          </p:cNvSpPr>
          <p:nvPr>
            <p:ph type="body" idx="1" hasCustomPrompt="1"/>
          </p:nvPr>
        </p:nvSpPr>
        <p:spPr>
          <a:xfrm>
            <a:off x="381000" y="1681163"/>
            <a:ext cx="5550243" cy="657303"/>
          </a:xfrm>
          <a:prstGeom prst="rect">
            <a:avLst/>
          </a:prstGeom>
        </p:spPr>
        <p:txBody>
          <a:bodyPr anchor="b">
            <a:normAutofit/>
          </a:bodyPr>
          <a:lstStyle>
            <a:lvl1pPr marL="0" indent="0">
              <a:buNone/>
              <a:defRPr sz="2400" b="1" cap="all" baseline="0">
                <a:latin typeface="Source Sans 3"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25E5DF2D-0CB8-8048-932F-27A74B3869BA}"/>
              </a:ext>
            </a:extLst>
          </p:cNvPr>
          <p:cNvSpPr>
            <a:spLocks noGrp="1"/>
          </p:cNvSpPr>
          <p:nvPr>
            <p:ph sz="half" idx="2" hasCustomPrompt="1"/>
          </p:nvPr>
        </p:nvSpPr>
        <p:spPr>
          <a:xfrm>
            <a:off x="381000" y="2505075"/>
            <a:ext cx="5550243" cy="3426168"/>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5" name="Text Placeholder 4">
            <a:extLst>
              <a:ext uri="{FF2B5EF4-FFF2-40B4-BE49-F238E27FC236}">
                <a16:creationId xmlns:a16="http://schemas.microsoft.com/office/drawing/2014/main" id="{0CCFE60E-047E-DA43-8341-0EAA48D9EE95}"/>
              </a:ext>
            </a:extLst>
          </p:cNvPr>
          <p:cNvSpPr>
            <a:spLocks noGrp="1"/>
          </p:cNvSpPr>
          <p:nvPr>
            <p:ph type="body" sz="quarter" idx="3" hasCustomPrompt="1"/>
          </p:nvPr>
        </p:nvSpPr>
        <p:spPr>
          <a:xfrm>
            <a:off x="6172200" y="1681163"/>
            <a:ext cx="5638800" cy="657303"/>
          </a:xfrm>
          <a:prstGeom prst="rect">
            <a:avLst/>
          </a:prstGeom>
        </p:spPr>
        <p:txBody>
          <a:bodyPr anchor="b">
            <a:normAutofit/>
          </a:bodyPr>
          <a:lstStyle>
            <a:lvl1pPr marL="0" indent="0">
              <a:buNone/>
              <a:defRPr sz="2400" b="1" cap="all" baseline="0">
                <a:latin typeface="Source Sans 3"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3DBF4DAB-13B0-C64B-9B88-510DBA6D3D86}"/>
              </a:ext>
            </a:extLst>
          </p:cNvPr>
          <p:cNvSpPr>
            <a:spLocks noGrp="1"/>
          </p:cNvSpPr>
          <p:nvPr>
            <p:ph sz="quarter" idx="4" hasCustomPrompt="1"/>
          </p:nvPr>
        </p:nvSpPr>
        <p:spPr>
          <a:xfrm>
            <a:off x="6172200" y="2505075"/>
            <a:ext cx="5638800" cy="3426168"/>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20" name="Slide Number Placeholder 19">
            <a:extLst>
              <a:ext uri="{FF2B5EF4-FFF2-40B4-BE49-F238E27FC236}">
                <a16:creationId xmlns:a16="http://schemas.microsoft.com/office/drawing/2014/main" id="{055864F4-8E80-A249-9817-B55038EB962A}"/>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350729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ighlight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01BE4-CFAD-BC43-936B-79A89D2D90F7}"/>
              </a:ext>
            </a:extLst>
          </p:cNvPr>
          <p:cNvSpPr>
            <a:spLocks noGrp="1"/>
          </p:cNvSpPr>
          <p:nvPr>
            <p:ph type="title" hasCustomPrompt="1"/>
          </p:nvPr>
        </p:nvSpPr>
        <p:spPr>
          <a:xfrm>
            <a:off x="381000" y="559088"/>
            <a:ext cx="11430000" cy="982861"/>
          </a:xfrm>
        </p:spPr>
        <p:txBody>
          <a:bodyPr/>
          <a:lstStyle>
            <a:lvl1pPr>
              <a:defRPr cap="all" baseline="0"/>
            </a:lvl1pPr>
          </a:lstStyle>
          <a:p>
            <a:r>
              <a:rPr lang="en-US" dirty="0"/>
              <a:t>Click to edit title</a:t>
            </a:r>
          </a:p>
        </p:txBody>
      </p:sp>
      <p:sp>
        <p:nvSpPr>
          <p:cNvPr id="6" name="Text Placeholder 5">
            <a:extLst>
              <a:ext uri="{FF2B5EF4-FFF2-40B4-BE49-F238E27FC236}">
                <a16:creationId xmlns:a16="http://schemas.microsoft.com/office/drawing/2014/main" id="{A6D422E8-E84E-0149-880E-D3C6927AC71E}"/>
              </a:ext>
            </a:extLst>
          </p:cNvPr>
          <p:cNvSpPr>
            <a:spLocks noGrp="1"/>
          </p:cNvSpPr>
          <p:nvPr>
            <p:ph type="body" sz="quarter" idx="12" hasCustomPrompt="1"/>
          </p:nvPr>
        </p:nvSpPr>
        <p:spPr>
          <a:xfrm>
            <a:off x="1064302" y="2008683"/>
            <a:ext cx="9878336" cy="3687268"/>
          </a:xfrm>
          <a:prstGeom prst="rect">
            <a:avLst/>
          </a:prstGeom>
        </p:spPr>
        <p:txBody>
          <a:bodyPr/>
          <a:lstStyle>
            <a:lvl1pPr>
              <a:defRPr>
                <a:latin typeface="Source Sans 3" panose="020B0503030403020204" pitchFamily="34" charset="0"/>
                <a:ea typeface="Open Sans" panose="020B0606030504020204" pitchFamily="34" charset="0"/>
                <a:cs typeface="Open Sans" panose="020B0606030504020204" pitchFamily="34" charset="0"/>
              </a:defRPr>
            </a:lvl1pPr>
            <a:lvl2pPr marL="548640" indent="0">
              <a:buNone/>
              <a:defRPr/>
            </a:lvl2pPr>
          </a:lstStyle>
          <a:p>
            <a:pPr lvl="0"/>
            <a:r>
              <a:rPr lang="en-US" dirty="0"/>
              <a:t>Click to edit highlight text</a:t>
            </a:r>
          </a:p>
        </p:txBody>
      </p:sp>
      <p:cxnSp>
        <p:nvCxnSpPr>
          <p:cNvPr id="7" name="Straight Connector 6">
            <a:extLst>
              <a:ext uri="{FF2B5EF4-FFF2-40B4-BE49-F238E27FC236}">
                <a16:creationId xmlns:a16="http://schemas.microsoft.com/office/drawing/2014/main" id="{8E7FD42D-4EBF-8140-92AE-0F63EFA73492}"/>
              </a:ext>
            </a:extLst>
          </p:cNvPr>
          <p:cNvCxnSpPr>
            <a:cxnSpLocks/>
          </p:cNvCxnSpPr>
          <p:nvPr userDrawn="1"/>
        </p:nvCxnSpPr>
        <p:spPr>
          <a:xfrm>
            <a:off x="838200" y="2008683"/>
            <a:ext cx="0" cy="367449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99CD66BB-3877-3245-81D3-AAD0AF3CDADA}"/>
              </a:ext>
            </a:extLst>
          </p:cNvPr>
          <p:cNvSpPr>
            <a:spLocks noGrp="1"/>
          </p:cNvSpPr>
          <p:nvPr>
            <p:ph type="sldNum" sz="quarter" idx="14"/>
          </p:nvPr>
        </p:nvSpPr>
        <p:spPr/>
        <p:txBody>
          <a:bodyPr/>
          <a:lstStyle/>
          <a:p>
            <a:fld id="{77F59FA7-9E35-E641-9260-462B0A5FC689}" type="slidenum">
              <a:rPr lang="en-US" smtClean="0"/>
              <a:pPr/>
              <a:t>‹#›</a:t>
            </a:fld>
            <a:endParaRPr lang="en-US" dirty="0"/>
          </a:p>
        </p:txBody>
      </p:sp>
    </p:spTree>
    <p:extLst>
      <p:ext uri="{BB962C8B-B14F-4D97-AF65-F5344CB8AC3E}">
        <p14:creationId xmlns:p14="http://schemas.microsoft.com/office/powerpoint/2010/main" val="2099470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9428-DA8C-2046-9013-4C44E755742E}"/>
              </a:ext>
            </a:extLst>
          </p:cNvPr>
          <p:cNvSpPr>
            <a:spLocks noGrp="1"/>
          </p:cNvSpPr>
          <p:nvPr>
            <p:ph type="title" hasCustomPrompt="1"/>
          </p:nvPr>
        </p:nvSpPr>
        <p:spPr>
          <a:xfrm>
            <a:off x="381000" y="365125"/>
            <a:ext cx="11430000" cy="1325563"/>
          </a:xfrm>
          <a:prstGeom prst="rect">
            <a:avLst/>
          </a:prstGeom>
        </p:spPr>
        <p:txBody>
          <a:bodyPr anchor="t"/>
          <a:lstStyle>
            <a:lvl1pPr>
              <a:defRPr cap="all" baseline="0">
                <a:latin typeface="Source Sans 3" panose="020B0503030403020204" pitchFamily="34" charset="0"/>
              </a:defRPr>
            </a:lvl1pPr>
          </a:lstStyle>
          <a:p>
            <a:r>
              <a:rPr lang="en-US" dirty="0"/>
              <a:t>Click to edit title</a:t>
            </a:r>
          </a:p>
        </p:txBody>
      </p:sp>
      <p:sp>
        <p:nvSpPr>
          <p:cNvPr id="16" name="Slide Number Placeholder 15">
            <a:extLst>
              <a:ext uri="{FF2B5EF4-FFF2-40B4-BE49-F238E27FC236}">
                <a16:creationId xmlns:a16="http://schemas.microsoft.com/office/drawing/2014/main" id="{29585CAF-7D25-E243-9B53-4E687CFDCD38}"/>
              </a:ext>
            </a:extLst>
          </p:cNvPr>
          <p:cNvSpPr>
            <a:spLocks noGrp="1"/>
          </p:cNvSpPr>
          <p:nvPr>
            <p:ph type="sldNum" sz="quarter" idx="11"/>
          </p:nvPr>
        </p:nvSpPr>
        <p:spPr>
          <a:xfrm>
            <a:off x="9389096" y="6356350"/>
            <a:ext cx="2421903" cy="365125"/>
          </a:xfrm>
          <a:solidFill>
            <a:schemeClr val="accent2">
              <a:alpha val="91000"/>
            </a:schemeClr>
          </a:solidFill>
        </p:spPr>
        <p:txBody>
          <a:bodyPr/>
          <a:lstStyle/>
          <a:p>
            <a:r>
              <a:rPr lang="en-US" dirty="0"/>
              <a:t>Sample not for official use</a:t>
            </a:r>
          </a:p>
        </p:txBody>
      </p:sp>
    </p:spTree>
    <p:extLst>
      <p:ext uri="{BB962C8B-B14F-4D97-AF65-F5344CB8AC3E}">
        <p14:creationId xmlns:p14="http://schemas.microsoft.com/office/powerpoint/2010/main" val="1896282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C20D8-6935-1A43-8CF0-66FC6338B1EF}"/>
              </a:ext>
            </a:extLst>
          </p:cNvPr>
          <p:cNvSpPr>
            <a:spLocks noGrp="1"/>
          </p:cNvSpPr>
          <p:nvPr>
            <p:ph type="title" hasCustomPrompt="1"/>
          </p:nvPr>
        </p:nvSpPr>
        <p:spPr>
          <a:xfrm>
            <a:off x="407301" y="457200"/>
            <a:ext cx="4387121" cy="1600200"/>
          </a:xfrm>
          <a:prstGeom prst="rect">
            <a:avLst/>
          </a:prstGeom>
        </p:spPr>
        <p:txBody>
          <a:bodyPr anchor="t"/>
          <a:lstStyle>
            <a:lvl1pPr>
              <a:lnSpc>
                <a:spcPts val="3200"/>
              </a:lnSpc>
              <a:defRPr sz="3200">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D2F00CDB-9C52-9346-A61D-22B158D8F919}"/>
              </a:ext>
            </a:extLst>
          </p:cNvPr>
          <p:cNvSpPr>
            <a:spLocks noGrp="1"/>
          </p:cNvSpPr>
          <p:nvPr>
            <p:ph idx="1" hasCustomPrompt="1"/>
          </p:nvPr>
        </p:nvSpPr>
        <p:spPr>
          <a:xfrm>
            <a:off x="5183187" y="457200"/>
            <a:ext cx="6601511" cy="5403850"/>
          </a:xfrm>
          <a:prstGeom prst="rect">
            <a:avLst/>
          </a:prstGeom>
        </p:spPr>
        <p:txBody>
          <a:bodyPr/>
          <a:lstStyle>
            <a:lvl1pPr>
              <a:defRPr sz="3200">
                <a:latin typeface="Source Sans 3" panose="020B0503030403020204" pitchFamily="34" charset="0"/>
              </a:defRPr>
            </a:lvl1pPr>
            <a:lvl2pPr>
              <a:defRPr sz="2800">
                <a:latin typeface="Source Sans 3" panose="020B0503030403020204" pitchFamily="34" charset="0"/>
              </a:defRPr>
            </a:lvl2pPr>
            <a:lvl3pPr>
              <a:defRPr sz="2400">
                <a:latin typeface="Source Sans 3" panose="020B0503030403020204" pitchFamily="34" charset="0"/>
              </a:defRPr>
            </a:lvl3pPr>
            <a:lvl4pPr>
              <a:defRPr sz="2000">
                <a:latin typeface="Source Sans 3" panose="020B0503030403020204" pitchFamily="34" charset="0"/>
              </a:defRPr>
            </a:lvl4pPr>
            <a:lvl5pPr>
              <a:defRPr sz="2000">
                <a:latin typeface="Source Sans 3" panose="020B0503030403020204" pitchFamily="34" charset="0"/>
              </a:defRPr>
            </a:lvl5pPr>
            <a:lvl6pPr>
              <a:defRPr sz="2000"/>
            </a:lvl6pPr>
            <a:lvl7pPr>
              <a:defRPr sz="2000"/>
            </a:lvl7pPr>
            <a:lvl8pPr>
              <a:defRPr sz="2000"/>
            </a:lvl8pPr>
            <a:lvl9pPr>
              <a:defRPr sz="2000"/>
            </a:lvl9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Text Placeholder 3">
            <a:extLst>
              <a:ext uri="{FF2B5EF4-FFF2-40B4-BE49-F238E27FC236}">
                <a16:creationId xmlns:a16="http://schemas.microsoft.com/office/drawing/2014/main" id="{EB070D2D-8242-384D-A978-71066F7E1936}"/>
              </a:ext>
            </a:extLst>
          </p:cNvPr>
          <p:cNvSpPr>
            <a:spLocks noGrp="1"/>
          </p:cNvSpPr>
          <p:nvPr>
            <p:ph type="body" sz="half" idx="2" hasCustomPrompt="1"/>
          </p:nvPr>
        </p:nvSpPr>
        <p:spPr>
          <a:xfrm>
            <a:off x="407301" y="2057400"/>
            <a:ext cx="4387121" cy="3811588"/>
          </a:xfrm>
          <a:prstGeom prst="rect">
            <a:avLst/>
          </a:prstGeom>
        </p:spPr>
        <p:txBody>
          <a:bodyPr>
            <a:normAutofit/>
          </a:bodyPr>
          <a:lstStyle>
            <a:lvl1pPr marL="0" indent="0">
              <a:buNone/>
              <a:defRPr sz="1800">
                <a:latin typeface="Source Sans 3"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7" name="Slide Number Placeholder 16">
            <a:extLst>
              <a:ext uri="{FF2B5EF4-FFF2-40B4-BE49-F238E27FC236}">
                <a16:creationId xmlns:a16="http://schemas.microsoft.com/office/drawing/2014/main" id="{99A92EF9-4388-E64C-AE2E-5DD2230C105E}"/>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470132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AFDE-CE73-E140-AEC8-2C7D74ACA9BC}"/>
              </a:ext>
            </a:extLst>
          </p:cNvPr>
          <p:cNvSpPr>
            <a:spLocks noGrp="1"/>
          </p:cNvSpPr>
          <p:nvPr>
            <p:ph type="title" hasCustomPrompt="1"/>
          </p:nvPr>
        </p:nvSpPr>
        <p:spPr>
          <a:xfrm>
            <a:off x="407302" y="457200"/>
            <a:ext cx="4387120" cy="1600200"/>
          </a:xfrm>
          <a:prstGeom prst="rect">
            <a:avLst/>
          </a:prstGeom>
        </p:spPr>
        <p:txBody>
          <a:bodyPr anchor="t"/>
          <a:lstStyle>
            <a:lvl1pPr>
              <a:lnSpc>
                <a:spcPts val="3200"/>
              </a:lnSpc>
              <a:defRPr sz="3200">
                <a:latin typeface="Source Sans 3" panose="020B0503030403020204" pitchFamily="34" charset="0"/>
              </a:defRPr>
            </a:lvl1pPr>
          </a:lstStyle>
          <a:p>
            <a:r>
              <a:rPr lang="en-US" dirty="0"/>
              <a:t>CLICK TO EDIT TITLE</a:t>
            </a:r>
          </a:p>
        </p:txBody>
      </p:sp>
      <p:sp>
        <p:nvSpPr>
          <p:cNvPr id="3" name="Picture Placeholder 2">
            <a:extLst>
              <a:ext uri="{FF2B5EF4-FFF2-40B4-BE49-F238E27FC236}">
                <a16:creationId xmlns:a16="http://schemas.microsoft.com/office/drawing/2014/main" id="{D46262F9-39B5-2A48-B7A0-306F146CDA4B}"/>
              </a:ext>
            </a:extLst>
          </p:cNvPr>
          <p:cNvSpPr>
            <a:spLocks noGrp="1"/>
          </p:cNvSpPr>
          <p:nvPr>
            <p:ph type="pic" idx="1"/>
          </p:nvPr>
        </p:nvSpPr>
        <p:spPr>
          <a:xfrm>
            <a:off x="5183188" y="457201"/>
            <a:ext cx="6627812" cy="5403850"/>
          </a:xfrm>
          <a:prstGeom prst="rect">
            <a:avLst/>
          </a:prstGeom>
        </p:spPr>
        <p:txBody>
          <a:bodyPr/>
          <a:lstStyle>
            <a:lvl1pPr marL="342900" marR="0" indent="-34290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sz="2400">
                <a:solidFill>
                  <a:schemeClr val="bg1">
                    <a:lumMod val="65000"/>
                  </a:schemeClr>
                </a:solidFill>
                <a:latin typeface="Source Sans 3" panose="020B0503030403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3429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4" name="Text Placeholder 3">
            <a:extLst>
              <a:ext uri="{FF2B5EF4-FFF2-40B4-BE49-F238E27FC236}">
                <a16:creationId xmlns:a16="http://schemas.microsoft.com/office/drawing/2014/main" id="{9124CFF9-2C81-2040-9460-7970314A639A}"/>
              </a:ext>
            </a:extLst>
          </p:cNvPr>
          <p:cNvSpPr>
            <a:spLocks noGrp="1"/>
          </p:cNvSpPr>
          <p:nvPr>
            <p:ph type="body" sz="half" idx="2" hasCustomPrompt="1"/>
          </p:nvPr>
        </p:nvSpPr>
        <p:spPr>
          <a:xfrm>
            <a:off x="407302" y="2057400"/>
            <a:ext cx="4387120" cy="3811588"/>
          </a:xfrm>
          <a:prstGeom prst="rect">
            <a:avLst/>
          </a:prstGeom>
        </p:spPr>
        <p:txBody>
          <a:bodyPr>
            <a:normAutofit/>
          </a:bodyPr>
          <a:lstStyle>
            <a:lvl1pPr marL="0" indent="0">
              <a:buNone/>
              <a:defRPr sz="1800">
                <a:latin typeface="Source Sans 3"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7" name="Slide Number Placeholder 16">
            <a:extLst>
              <a:ext uri="{FF2B5EF4-FFF2-40B4-BE49-F238E27FC236}">
                <a16:creationId xmlns:a16="http://schemas.microsoft.com/office/drawing/2014/main" id="{6F936C29-D718-AB47-8939-07EEA4D73EF9}"/>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006219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Pictures With Title">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86558" y="1965960"/>
            <a:ext cx="5491140" cy="3880204"/>
          </a:xfrm>
          <a:prstGeom prst="rect">
            <a:avLst/>
          </a:prstGeom>
        </p:spPr>
        <p:txBody>
          <a:bodyPr/>
          <a:lstStyle>
            <a:lvl1pPr marL="228600" marR="0" indent="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10" name="Picture Placeholder 7"/>
          <p:cNvSpPr>
            <a:spLocks noGrp="1"/>
          </p:cNvSpPr>
          <p:nvPr>
            <p:ph type="pic" sz="quarter" idx="13"/>
          </p:nvPr>
        </p:nvSpPr>
        <p:spPr>
          <a:xfrm>
            <a:off x="6314303" y="1965960"/>
            <a:ext cx="5491141" cy="3880204"/>
          </a:xfrm>
          <a:prstGeom prst="rect">
            <a:avLst/>
          </a:prstGeom>
        </p:spPr>
        <p:txBody>
          <a:bodyPr/>
          <a:lstStyle>
            <a:lvl1pPr marL="228600" marR="0" indent="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2" name="Title 1"/>
          <p:cNvSpPr>
            <a:spLocks noGrp="1"/>
          </p:cNvSpPr>
          <p:nvPr>
            <p:ph type="title" hasCustomPrompt="1"/>
          </p:nvPr>
        </p:nvSpPr>
        <p:spPr>
          <a:xfrm>
            <a:off x="381000" y="365125"/>
            <a:ext cx="11424444" cy="1325563"/>
          </a:xfrm>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543A7ABC-58B1-2B44-9AE4-0F3296E88BE0}"/>
              </a:ext>
            </a:extLst>
          </p:cNvPr>
          <p:cNvSpPr>
            <a:spLocks noGrp="1"/>
          </p:cNvSpPr>
          <p:nvPr>
            <p:ph type="sldNum" sz="quarter" idx="15"/>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819645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86558" y="1965960"/>
            <a:ext cx="5491140" cy="3640361"/>
          </a:xfrm>
          <a:prstGeom prst="rect">
            <a:avLst/>
          </a:prstGeom>
        </p:spPr>
        <p:txBody>
          <a:bodyPr/>
          <a:lstStyle>
            <a:lvl1pPr marL="571500" marR="0" indent="-342900" algn="l" defTabSz="914400" rtl="0" eaLnBrk="1" fontAlgn="auto" latinLnBrk="0" hangingPunct="1">
              <a:lnSpc>
                <a:spcPct val="90000"/>
              </a:lnSpc>
              <a:spcBef>
                <a:spcPts val="0"/>
              </a:spcBef>
              <a:spcAft>
                <a:spcPts val="10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10" name="Picture Placeholder 7"/>
          <p:cNvSpPr>
            <a:spLocks noGrp="1"/>
          </p:cNvSpPr>
          <p:nvPr>
            <p:ph type="pic" sz="quarter" idx="13"/>
          </p:nvPr>
        </p:nvSpPr>
        <p:spPr>
          <a:xfrm>
            <a:off x="6314303" y="1965960"/>
            <a:ext cx="5491141" cy="3640361"/>
          </a:xfrm>
          <a:prstGeom prst="rect">
            <a:avLst/>
          </a:prstGeom>
        </p:spPr>
        <p:txBody>
          <a:bodyPr/>
          <a:lstStyle>
            <a:lvl1pPr marL="571500" marR="0" indent="-34290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2" name="Title 1"/>
          <p:cNvSpPr>
            <a:spLocks noGrp="1"/>
          </p:cNvSpPr>
          <p:nvPr>
            <p:ph type="title" hasCustomPrompt="1"/>
          </p:nvPr>
        </p:nvSpPr>
        <p:spPr>
          <a:xfrm>
            <a:off x="381000" y="365125"/>
            <a:ext cx="11424444" cy="1325563"/>
          </a:xfrm>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543A7ABC-58B1-2B44-9AE4-0F3296E88BE0}"/>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4" name="Text Placeholder 3">
            <a:extLst>
              <a:ext uri="{FF2B5EF4-FFF2-40B4-BE49-F238E27FC236}">
                <a16:creationId xmlns:a16="http://schemas.microsoft.com/office/drawing/2014/main" id="{42C34983-CD69-EF4D-9EF3-EB2110B4AF3F}"/>
              </a:ext>
            </a:extLst>
          </p:cNvPr>
          <p:cNvSpPr>
            <a:spLocks noGrp="1"/>
          </p:cNvSpPr>
          <p:nvPr>
            <p:ph type="body" sz="quarter" idx="16" hasCustomPrompt="1"/>
          </p:nvPr>
        </p:nvSpPr>
        <p:spPr>
          <a:xfrm>
            <a:off x="381000" y="5607050"/>
            <a:ext cx="5491140" cy="389796"/>
          </a:xfrm>
          <a:prstGeom prst="rect">
            <a:avLst/>
          </a:prstGeom>
        </p:spPr>
        <p:txBody>
          <a:bodyPr>
            <a:normAutofit/>
          </a:bodyPr>
          <a:lstStyle>
            <a:lvl1pPr marL="0" indent="0" algn="l">
              <a:buNone/>
              <a:defRPr sz="1600" i="1">
                <a:solidFill>
                  <a:schemeClr val="bg1">
                    <a:lumMod val="65000"/>
                  </a:schemeClr>
                </a:solidFill>
                <a:latin typeface="Source Sans 3" panose="020B0503030403020204" pitchFamily="34" charset="0"/>
              </a:defRPr>
            </a:lvl1pPr>
          </a:lstStyle>
          <a:p>
            <a:pPr lvl="0"/>
            <a:r>
              <a:rPr lang="en-US" dirty="0"/>
              <a:t>Click to Edit Photo Caption</a:t>
            </a:r>
          </a:p>
        </p:txBody>
      </p:sp>
      <p:sp>
        <p:nvSpPr>
          <p:cNvPr id="9" name="Text Placeholder 3">
            <a:extLst>
              <a:ext uri="{FF2B5EF4-FFF2-40B4-BE49-F238E27FC236}">
                <a16:creationId xmlns:a16="http://schemas.microsoft.com/office/drawing/2014/main" id="{93E171EF-F7CC-354F-9CD9-4DDEECEB4FE9}"/>
              </a:ext>
            </a:extLst>
          </p:cNvPr>
          <p:cNvSpPr>
            <a:spLocks noGrp="1"/>
          </p:cNvSpPr>
          <p:nvPr>
            <p:ph type="body" sz="quarter" idx="17" hasCustomPrompt="1"/>
          </p:nvPr>
        </p:nvSpPr>
        <p:spPr>
          <a:xfrm>
            <a:off x="6314303" y="5607050"/>
            <a:ext cx="5491140" cy="389796"/>
          </a:xfrm>
          <a:prstGeom prst="rect">
            <a:avLst/>
          </a:prstGeom>
        </p:spPr>
        <p:txBody>
          <a:bodyPr>
            <a:normAutofit/>
          </a:bodyPr>
          <a:lstStyle>
            <a:lvl1pPr marL="0" indent="0" algn="l">
              <a:buNone/>
              <a:defRPr sz="1600" i="1">
                <a:solidFill>
                  <a:schemeClr val="bg1">
                    <a:lumMod val="65000"/>
                  </a:schemeClr>
                </a:solidFill>
                <a:latin typeface="Source Sans 3" panose="020B0503030403020204" pitchFamily="34" charset="0"/>
              </a:defRPr>
            </a:lvl1pPr>
          </a:lstStyle>
          <a:p>
            <a:pPr lvl="0"/>
            <a:r>
              <a:rPr lang="en-US" dirty="0"/>
              <a:t>Click to Edit Photo Caption</a:t>
            </a:r>
          </a:p>
        </p:txBody>
      </p:sp>
    </p:spTree>
    <p:extLst>
      <p:ext uri="{BB962C8B-B14F-4D97-AF65-F5344CB8AC3E}">
        <p14:creationId xmlns:p14="http://schemas.microsoft.com/office/powerpoint/2010/main" val="3504045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Pictures With Title">
    <p:spTree>
      <p:nvGrpSpPr>
        <p:cNvPr id="1" name=""/>
        <p:cNvGrpSpPr/>
        <p:nvPr/>
      </p:nvGrpSpPr>
      <p:grpSpPr>
        <a:xfrm>
          <a:off x="0" y="0"/>
          <a:ext cx="0" cy="0"/>
          <a:chOff x="0" y="0"/>
          <a:chExt cx="0" cy="0"/>
        </a:xfrm>
      </p:grpSpPr>
      <p:sp>
        <p:nvSpPr>
          <p:cNvPr id="9" name="Picture Placeholder 7"/>
          <p:cNvSpPr>
            <a:spLocks noGrp="1"/>
          </p:cNvSpPr>
          <p:nvPr>
            <p:ph type="pic" sz="quarter" idx="12" hasCustomPrompt="1"/>
          </p:nvPr>
        </p:nvSpPr>
        <p:spPr>
          <a:xfrm>
            <a:off x="3924437" y="1558977"/>
            <a:ext cx="4292326" cy="4302177"/>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latin typeface="Source Sans 3" panose="020B0503030403020204" pitchFamily="34" charset="0"/>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558977"/>
            <a:ext cx="3224888" cy="4302177"/>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latin typeface="Source Sans 3" panose="020B0503030403020204" pitchFamily="34" charset="0"/>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09DE8DF7-5E02-1A46-8F8F-7E735BA9F596}"/>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4" name="Picture Placeholder 3">
            <a:extLst>
              <a:ext uri="{FF2B5EF4-FFF2-40B4-BE49-F238E27FC236}">
                <a16:creationId xmlns:a16="http://schemas.microsoft.com/office/drawing/2014/main" id="{6FB7A6DA-4DC8-304B-B583-7CC4064FDF9A}"/>
              </a:ext>
            </a:extLst>
          </p:cNvPr>
          <p:cNvSpPr>
            <a:spLocks noGrp="1"/>
          </p:cNvSpPr>
          <p:nvPr>
            <p:ph type="pic" sz="quarter" idx="16" hasCustomPrompt="1"/>
          </p:nvPr>
        </p:nvSpPr>
        <p:spPr>
          <a:xfrm>
            <a:off x="381000" y="1558925"/>
            <a:ext cx="3224888" cy="4302125"/>
          </a:xfrm>
        </p:spPr>
        <p:txBody>
          <a:bodyPr>
            <a:normAutofit/>
          </a:bodyPr>
          <a:lstStyle>
            <a:lvl1pPr marL="285750" indent="-285750">
              <a:buFont typeface="Arial" panose="020B0604020202020204" pitchFamily="34" charset="0"/>
              <a:buChar char="•"/>
              <a:defRPr sz="2000">
                <a:solidFill>
                  <a:schemeClr val="bg1">
                    <a:lumMod val="65000"/>
                  </a:schemeClr>
                </a:solidFill>
                <a:latin typeface="Source Sans 3" panose="020B0503030403020204" pitchFamily="34" charset="0"/>
              </a:defRPr>
            </a:lvl1pPr>
          </a:lstStyle>
          <a:p>
            <a:r>
              <a:rPr lang="en-US" dirty="0"/>
              <a:t>Click Icon to add picture</a:t>
            </a:r>
          </a:p>
        </p:txBody>
      </p:sp>
    </p:spTree>
    <p:extLst>
      <p:ext uri="{BB962C8B-B14F-4D97-AF65-F5344CB8AC3E}">
        <p14:creationId xmlns:p14="http://schemas.microsoft.com/office/powerpoint/2010/main" val="4275278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Pictures With captions and Title">
    <p:spTree>
      <p:nvGrpSpPr>
        <p:cNvPr id="1" name=""/>
        <p:cNvGrpSpPr/>
        <p:nvPr/>
      </p:nvGrpSpPr>
      <p:grpSpPr>
        <a:xfrm>
          <a:off x="0" y="0"/>
          <a:ext cx="0" cy="0"/>
          <a:chOff x="0" y="0"/>
          <a:chExt cx="0" cy="0"/>
        </a:xfrm>
      </p:grpSpPr>
      <p:sp>
        <p:nvSpPr>
          <p:cNvPr id="8" name="Picture Placeholder 7"/>
          <p:cNvSpPr>
            <a:spLocks noGrp="1"/>
          </p:cNvSpPr>
          <p:nvPr>
            <p:ph type="pic" sz="quarter" idx="11" hasCustomPrompt="1"/>
          </p:nvPr>
        </p:nvSpPr>
        <p:spPr>
          <a:xfrm>
            <a:off x="335756" y="1558978"/>
            <a:ext cx="3224888"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9" name="Picture Placeholder 7"/>
          <p:cNvSpPr>
            <a:spLocks noGrp="1"/>
          </p:cNvSpPr>
          <p:nvPr>
            <p:ph type="pic" sz="quarter" idx="12" hasCustomPrompt="1"/>
          </p:nvPr>
        </p:nvSpPr>
        <p:spPr>
          <a:xfrm>
            <a:off x="3924437" y="1558978"/>
            <a:ext cx="4292326"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558978"/>
            <a:ext cx="3224888"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6" name="Slide Number Placeholder 5">
            <a:extLst>
              <a:ext uri="{FF2B5EF4-FFF2-40B4-BE49-F238E27FC236}">
                <a16:creationId xmlns:a16="http://schemas.microsoft.com/office/drawing/2014/main" id="{09DE8DF7-5E02-1A46-8F8F-7E735BA9F596}"/>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11" name="Text Placeholder 3">
            <a:extLst>
              <a:ext uri="{FF2B5EF4-FFF2-40B4-BE49-F238E27FC236}">
                <a16:creationId xmlns:a16="http://schemas.microsoft.com/office/drawing/2014/main" id="{9A387CA8-2BFC-514C-8463-0244B7A2006D}"/>
              </a:ext>
            </a:extLst>
          </p:cNvPr>
          <p:cNvSpPr>
            <a:spLocks noGrp="1"/>
          </p:cNvSpPr>
          <p:nvPr>
            <p:ph type="body" sz="quarter" idx="16" hasCustomPrompt="1"/>
          </p:nvPr>
        </p:nvSpPr>
        <p:spPr>
          <a:xfrm>
            <a:off x="335756" y="5607050"/>
            <a:ext cx="3224888"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
        <p:nvSpPr>
          <p:cNvPr id="12" name="Text Placeholder 3">
            <a:extLst>
              <a:ext uri="{FF2B5EF4-FFF2-40B4-BE49-F238E27FC236}">
                <a16:creationId xmlns:a16="http://schemas.microsoft.com/office/drawing/2014/main" id="{19CD173F-9443-154B-A211-586A9B01DF30}"/>
              </a:ext>
            </a:extLst>
          </p:cNvPr>
          <p:cNvSpPr>
            <a:spLocks noGrp="1"/>
          </p:cNvSpPr>
          <p:nvPr>
            <p:ph type="body" sz="quarter" idx="17" hasCustomPrompt="1"/>
          </p:nvPr>
        </p:nvSpPr>
        <p:spPr>
          <a:xfrm>
            <a:off x="3924437" y="5607050"/>
            <a:ext cx="4292326"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
        <p:nvSpPr>
          <p:cNvPr id="13" name="Text Placeholder 3">
            <a:extLst>
              <a:ext uri="{FF2B5EF4-FFF2-40B4-BE49-F238E27FC236}">
                <a16:creationId xmlns:a16="http://schemas.microsoft.com/office/drawing/2014/main" id="{43393AB0-90E1-EB4C-9F92-469ECB0E4C7B}"/>
              </a:ext>
            </a:extLst>
          </p:cNvPr>
          <p:cNvSpPr>
            <a:spLocks noGrp="1"/>
          </p:cNvSpPr>
          <p:nvPr>
            <p:ph type="body" sz="quarter" idx="18" hasCustomPrompt="1"/>
          </p:nvPr>
        </p:nvSpPr>
        <p:spPr>
          <a:xfrm>
            <a:off x="8580556" y="5607050"/>
            <a:ext cx="3224888"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dirty="0"/>
              <a:t>Click to Edit Photo Caption</a:t>
            </a:r>
          </a:p>
        </p:txBody>
      </p:sp>
    </p:spTree>
    <p:extLst>
      <p:ext uri="{BB962C8B-B14F-4D97-AF65-F5344CB8AC3E}">
        <p14:creationId xmlns:p14="http://schemas.microsoft.com/office/powerpoint/2010/main" val="2321316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Pictures With Title">
    <p:spTree>
      <p:nvGrpSpPr>
        <p:cNvPr id="1" name=""/>
        <p:cNvGrpSpPr/>
        <p:nvPr/>
      </p:nvGrpSpPr>
      <p:grpSpPr>
        <a:xfrm>
          <a:off x="0" y="0"/>
          <a:ext cx="0" cy="0"/>
          <a:chOff x="0" y="0"/>
          <a:chExt cx="0" cy="0"/>
        </a:xfrm>
      </p:grpSpPr>
      <p:sp>
        <p:nvSpPr>
          <p:cNvPr id="9" name="Picture Placeholder 8"/>
          <p:cNvSpPr>
            <a:spLocks noGrp="1"/>
          </p:cNvSpPr>
          <p:nvPr>
            <p:ph type="pic" sz="quarter" idx="11" hasCustomPrompt="1"/>
          </p:nvPr>
        </p:nvSpPr>
        <p:spPr>
          <a:xfrm>
            <a:off x="335756"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8"/>
          <p:cNvSpPr>
            <a:spLocks noGrp="1"/>
          </p:cNvSpPr>
          <p:nvPr>
            <p:ph type="pic" sz="quarter" idx="12" hasCustomPrompt="1"/>
          </p:nvPr>
        </p:nvSpPr>
        <p:spPr>
          <a:xfrm>
            <a:off x="3305969"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1" name="Picture Placeholder 8"/>
          <p:cNvSpPr>
            <a:spLocks noGrp="1"/>
          </p:cNvSpPr>
          <p:nvPr>
            <p:ph type="pic" sz="quarter" idx="13" hasCustomPrompt="1"/>
          </p:nvPr>
        </p:nvSpPr>
        <p:spPr>
          <a:xfrm>
            <a:off x="6276182"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Picture Placeholder 8"/>
          <p:cNvSpPr>
            <a:spLocks noGrp="1"/>
          </p:cNvSpPr>
          <p:nvPr>
            <p:ph type="pic" sz="quarter" idx="14" hasCustomPrompt="1"/>
          </p:nvPr>
        </p:nvSpPr>
        <p:spPr>
          <a:xfrm>
            <a:off x="9246395"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6" name="Slide Number Placeholder 5">
            <a:extLst>
              <a:ext uri="{FF2B5EF4-FFF2-40B4-BE49-F238E27FC236}">
                <a16:creationId xmlns:a16="http://schemas.microsoft.com/office/drawing/2014/main" id="{239ABB85-8254-264A-ADC9-F329B2CAF9E7}"/>
              </a:ext>
            </a:extLst>
          </p:cNvPr>
          <p:cNvSpPr>
            <a:spLocks noGrp="1"/>
          </p:cNvSpPr>
          <p:nvPr>
            <p:ph type="sldNum" sz="quarter" idx="16"/>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095273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x Picture Gallery">
    <p:spTree>
      <p:nvGrpSpPr>
        <p:cNvPr id="1" name=""/>
        <p:cNvGrpSpPr/>
        <p:nvPr/>
      </p:nvGrpSpPr>
      <p:grpSpPr>
        <a:xfrm>
          <a:off x="0" y="0"/>
          <a:ext cx="0" cy="0"/>
          <a:chOff x="0" y="0"/>
          <a:chExt cx="0" cy="0"/>
        </a:xfrm>
      </p:grpSpPr>
      <p:sp>
        <p:nvSpPr>
          <p:cNvPr id="8" name="Picture Placeholder 7"/>
          <p:cNvSpPr>
            <a:spLocks noGrp="1"/>
          </p:cNvSpPr>
          <p:nvPr>
            <p:ph type="pic" sz="quarter" idx="11" hasCustomPrompt="1"/>
          </p:nvPr>
        </p:nvSpPr>
        <p:spPr>
          <a:xfrm>
            <a:off x="335756" y="1690688"/>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9" name="Picture Placeholder 7"/>
          <p:cNvSpPr>
            <a:spLocks noGrp="1"/>
          </p:cNvSpPr>
          <p:nvPr>
            <p:ph type="pic" sz="quarter" idx="12" hasCustomPrompt="1"/>
          </p:nvPr>
        </p:nvSpPr>
        <p:spPr>
          <a:xfrm>
            <a:off x="3924437" y="1690688"/>
            <a:ext cx="4292326"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690688"/>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7" name="Picture Placeholder 7">
            <a:extLst>
              <a:ext uri="{FF2B5EF4-FFF2-40B4-BE49-F238E27FC236}">
                <a16:creationId xmlns:a16="http://schemas.microsoft.com/office/drawing/2014/main" id="{E10DC94B-F063-2243-A82D-16ADBAF8AD50}"/>
              </a:ext>
            </a:extLst>
          </p:cNvPr>
          <p:cNvSpPr>
            <a:spLocks noGrp="1"/>
          </p:cNvSpPr>
          <p:nvPr>
            <p:ph type="pic" sz="quarter" idx="14" hasCustomPrompt="1"/>
          </p:nvPr>
        </p:nvSpPr>
        <p:spPr>
          <a:xfrm>
            <a:off x="335757" y="3929449"/>
            <a:ext cx="4292326"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Picture Placeholder 7">
            <a:extLst>
              <a:ext uri="{FF2B5EF4-FFF2-40B4-BE49-F238E27FC236}">
                <a16:creationId xmlns:a16="http://schemas.microsoft.com/office/drawing/2014/main" id="{DDAF7424-F60C-6A47-AB76-59580353DE81}"/>
              </a:ext>
            </a:extLst>
          </p:cNvPr>
          <p:cNvSpPr>
            <a:spLocks noGrp="1"/>
          </p:cNvSpPr>
          <p:nvPr>
            <p:ph type="pic" sz="quarter" idx="15" hasCustomPrompt="1"/>
          </p:nvPr>
        </p:nvSpPr>
        <p:spPr>
          <a:xfrm>
            <a:off x="4991875" y="3929449"/>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3" name="Picture Placeholder 7">
            <a:extLst>
              <a:ext uri="{FF2B5EF4-FFF2-40B4-BE49-F238E27FC236}">
                <a16:creationId xmlns:a16="http://schemas.microsoft.com/office/drawing/2014/main" id="{49621BFD-9F1D-1E4A-A859-9E916E1EF074}"/>
              </a:ext>
            </a:extLst>
          </p:cNvPr>
          <p:cNvSpPr>
            <a:spLocks noGrp="1"/>
          </p:cNvSpPr>
          <p:nvPr>
            <p:ph type="pic" sz="quarter" idx="16" hasCustomPrompt="1"/>
          </p:nvPr>
        </p:nvSpPr>
        <p:spPr>
          <a:xfrm>
            <a:off x="8580555" y="3929449"/>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1" name="Slide Number Placeholder 20">
            <a:extLst>
              <a:ext uri="{FF2B5EF4-FFF2-40B4-BE49-F238E27FC236}">
                <a16:creationId xmlns:a16="http://schemas.microsoft.com/office/drawing/2014/main" id="{ABA7123A-ECE0-244E-9B1F-9369CDAA40B4}"/>
              </a:ext>
            </a:extLst>
          </p:cNvPr>
          <p:cNvSpPr>
            <a:spLocks noGrp="1"/>
          </p:cNvSpPr>
          <p:nvPr>
            <p:ph type="sldNum" sz="quarter" idx="18"/>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1699037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lide Image With Footer">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Slide Number Placeholder 11">
            <a:extLst>
              <a:ext uri="{FF2B5EF4-FFF2-40B4-BE49-F238E27FC236}">
                <a16:creationId xmlns:a16="http://schemas.microsoft.com/office/drawing/2014/main" id="{34867995-5DA7-0E46-92C1-17D3FB360190}"/>
              </a:ext>
            </a:extLst>
          </p:cNvPr>
          <p:cNvSpPr>
            <a:spLocks noGrp="1"/>
          </p:cNvSpPr>
          <p:nvPr>
            <p:ph type="sldNum" sz="quarter" idx="12"/>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4237913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ull Slide Image No Footer">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Tree>
    <p:extLst>
      <p:ext uri="{BB962C8B-B14F-4D97-AF65-F5344CB8AC3E}">
        <p14:creationId xmlns:p14="http://schemas.microsoft.com/office/powerpoint/2010/main" val="3882097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estions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9487" y="3250540"/>
            <a:ext cx="4433026" cy="369332"/>
          </a:xfrm>
          <a:prstGeom prst="rect">
            <a:avLst/>
          </a:prstGeom>
          <a:noFill/>
        </p:spPr>
        <p:txBody>
          <a:bodyPr wrap="square" rtlCol="0">
            <a:spAutoFit/>
          </a:bodyPr>
          <a:lstStyle/>
          <a:p>
            <a:pPr algn="ctr"/>
            <a:r>
              <a:rPr lang="en-US" sz="18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BWC.Ohio.gov</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Source Sans 3" panose="020B0503030403020204" pitchFamily="34" charset="0"/>
              </a:rPr>
              <a:t>QUESTIONS?</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Picture 2" descr="Ohio Bureau of Workers' Compensation Logo">
            <a:extLst>
              <a:ext uri="{FF2B5EF4-FFF2-40B4-BE49-F238E27FC236}">
                <a16:creationId xmlns:a16="http://schemas.microsoft.com/office/drawing/2014/main" id="{F1998BF3-4D28-A730-00AE-A898D8B2670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1297" y="5366411"/>
            <a:ext cx="3103046" cy="723957"/>
          </a:xfrm>
          <a:prstGeom prst="rect">
            <a:avLst/>
          </a:prstGeom>
        </p:spPr>
      </p:pic>
    </p:spTree>
    <p:extLst>
      <p:ext uri="{BB962C8B-B14F-4D97-AF65-F5344CB8AC3E}">
        <p14:creationId xmlns:p14="http://schemas.microsoft.com/office/powerpoint/2010/main" val="10912010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DE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0251" y="3244334"/>
            <a:ext cx="4433026" cy="369332"/>
          </a:xfrm>
          <a:prstGeom prst="rect">
            <a:avLst/>
          </a:prstGeom>
          <a:noFill/>
        </p:spPr>
        <p:txBody>
          <a:bodyPr wrap="square" rtlCol="0">
            <a:spAutoFit/>
          </a:bodyPr>
          <a:lstStyle/>
          <a:p>
            <a:pPr algn="ctr"/>
            <a:r>
              <a:rPr lang="en-US" sz="18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BWC.Ohio.gov</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Source Sans 3" panose="020B0503030403020204" pitchFamily="34" charset="0"/>
              </a:rPr>
              <a:t>THANK YOU</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descr="Ohio Bureau of Workers' Compensation Logo">
            <a:extLst>
              <a:ext uri="{FF2B5EF4-FFF2-40B4-BE49-F238E27FC236}">
                <a16:creationId xmlns:a16="http://schemas.microsoft.com/office/drawing/2014/main" id="{E3FF46F9-16C2-AFF4-7AC5-4D4CEAD511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1297" y="5366411"/>
            <a:ext cx="3103046" cy="723957"/>
          </a:xfrm>
          <a:prstGeom prst="rect">
            <a:avLst/>
          </a:prstGeom>
        </p:spPr>
      </p:pic>
    </p:spTree>
    <p:extLst>
      <p:ext uri="{BB962C8B-B14F-4D97-AF65-F5344CB8AC3E}">
        <p14:creationId xmlns:p14="http://schemas.microsoft.com/office/powerpoint/2010/main" val="21565658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Opening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9476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Opening DEV">
    <p:spTree>
      <p:nvGrpSpPr>
        <p:cNvPr id="1" name=""/>
        <p:cNvGrpSpPr/>
        <p:nvPr/>
      </p:nvGrpSpPr>
      <p:grpSpPr>
        <a:xfrm>
          <a:off x="0" y="0"/>
          <a:ext cx="0" cy="0"/>
          <a:chOff x="0" y="0"/>
          <a:chExt cx="0" cy="0"/>
        </a:xfrm>
      </p:grpSpPr>
      <p:pic>
        <p:nvPicPr>
          <p:cNvPr id="2" name="Picture 1" descr="Ohio Bureau of Workers' Compensation Logo">
            <a:extLst>
              <a:ext uri="{FF2B5EF4-FFF2-40B4-BE49-F238E27FC236}">
                <a16:creationId xmlns:a16="http://schemas.microsoft.com/office/drawing/2014/main" id="{3B4DA6AD-BCB7-1C65-BC5A-5FD4E4068A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3265" y="1090570"/>
            <a:ext cx="5216343" cy="4580388"/>
          </a:xfrm>
          <a:prstGeom prst="rect">
            <a:avLst/>
          </a:prstGeom>
        </p:spPr>
      </p:pic>
    </p:spTree>
    <p:extLst>
      <p:ext uri="{BB962C8B-B14F-4D97-AF65-F5344CB8AC3E}">
        <p14:creationId xmlns:p14="http://schemas.microsoft.com/office/powerpoint/2010/main" val="4072314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losing Slide DEV">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019F13-D402-C2BE-894F-DC9D2CEE2060}"/>
              </a:ext>
            </a:extLst>
          </p:cNvPr>
          <p:cNvSpPr txBox="1"/>
          <p:nvPr userDrawn="1"/>
        </p:nvSpPr>
        <p:spPr>
          <a:xfrm>
            <a:off x="4064001" y="6289964"/>
            <a:ext cx="3916218" cy="369332"/>
          </a:xfrm>
          <a:prstGeom prst="rect">
            <a:avLst/>
          </a:prstGeom>
          <a:noFill/>
        </p:spPr>
        <p:txBody>
          <a:bodyPr wrap="square" rtlCol="0">
            <a:spAutoFit/>
          </a:bodyPr>
          <a:lstStyle/>
          <a:p>
            <a:pPr algn="ctr"/>
            <a:r>
              <a:rPr lang="en-US" dirty="0">
                <a:solidFill>
                  <a:srgbClr val="0E3F75"/>
                </a:solidFill>
                <a:latin typeface="Source Sans 3" panose="020B0503030403020204" pitchFamily="34" charset="0"/>
              </a:rPr>
              <a:t>BWC.Ohio.gov</a:t>
            </a:r>
          </a:p>
        </p:txBody>
      </p:sp>
      <p:pic>
        <p:nvPicPr>
          <p:cNvPr id="4" name="Picture 3" descr="A picture containing text&#10;&#10;Description automatically generated">
            <a:extLst>
              <a:ext uri="{FF2B5EF4-FFF2-40B4-BE49-F238E27FC236}">
                <a16:creationId xmlns:a16="http://schemas.microsoft.com/office/drawing/2014/main" id="{D62E6AE7-F445-0A38-7505-13BB506B9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3265" y="1090570"/>
            <a:ext cx="5216343" cy="4580388"/>
          </a:xfrm>
          <a:prstGeom prst="rect">
            <a:avLst/>
          </a:prstGeom>
        </p:spPr>
      </p:pic>
    </p:spTree>
    <p:extLst>
      <p:ext uri="{BB962C8B-B14F-4D97-AF65-F5344CB8AC3E}">
        <p14:creationId xmlns:p14="http://schemas.microsoft.com/office/powerpoint/2010/main" val="1706685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losing Slide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D42B658-2D5A-774F-A585-ED75BF68BE55}"/>
              </a:ext>
            </a:extLst>
          </p:cNvPr>
          <p:cNvSpPr txBox="1"/>
          <p:nvPr userDrawn="1"/>
        </p:nvSpPr>
        <p:spPr>
          <a:xfrm>
            <a:off x="3879487" y="6104321"/>
            <a:ext cx="4433026" cy="461665"/>
          </a:xfrm>
          <a:prstGeom prst="rect">
            <a:avLst/>
          </a:prstGeom>
          <a:noFill/>
        </p:spPr>
        <p:txBody>
          <a:bodyPr wrap="square" rtlCol="0">
            <a:spAutoFit/>
          </a:bodyPr>
          <a:lstStyle/>
          <a:p>
            <a:pPr algn="ctr"/>
            <a:r>
              <a:rPr lang="en-US" sz="24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OHIO.ORG</a:t>
            </a:r>
          </a:p>
        </p:txBody>
      </p:sp>
    </p:spTree>
    <p:extLst>
      <p:ext uri="{BB962C8B-B14F-4D97-AF65-F5344CB8AC3E}">
        <p14:creationId xmlns:p14="http://schemas.microsoft.com/office/powerpoint/2010/main" val="2839496128"/>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496">
          <p15:clr>
            <a:srgbClr val="FBAE40"/>
          </p15:clr>
        </p15:guide>
        <p15:guide id="3" pos="6288">
          <p15:clr>
            <a:srgbClr val="FBAE40"/>
          </p15:clr>
        </p15:guide>
        <p15:guide id="4" pos="1392">
          <p15:clr>
            <a:srgbClr val="FBAE40"/>
          </p15:clr>
        </p15:guide>
        <p15:guide id="5" pos="1680">
          <p15:clr>
            <a:srgbClr val="FBAE40"/>
          </p15:clr>
        </p15:guide>
        <p15:guide id="6" pos="600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5.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4.jpg"/><Relationship Id="rId5" Type="http://schemas.openxmlformats.org/officeDocument/2006/relationships/theme" Target="../theme/theme2.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12B7E9-3BA4-484E-9D9D-392D6666B3F1}"/>
              </a:ext>
            </a:extLst>
          </p:cNvPr>
          <p:cNvSpPr>
            <a:spLocks noGrp="1"/>
          </p:cNvSpPr>
          <p:nvPr>
            <p:ph type="body" idx="1"/>
          </p:nvPr>
        </p:nvSpPr>
        <p:spPr>
          <a:xfrm>
            <a:off x="380999" y="1658247"/>
            <a:ext cx="11430001" cy="4235926"/>
          </a:xfrm>
          <a:prstGeom prst="rect">
            <a:avLst/>
          </a:prstGeom>
        </p:spPr>
        <p:txBody>
          <a:bodyPr vert="horz" lIns="91440" tIns="45720" rIns="91440" bIns="45720" rtlCol="0">
            <a:normAutofit/>
          </a:bodyPr>
          <a:lstStyle/>
          <a:p>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 per </a:t>
            </a:r>
            <a:r>
              <a:rPr lang="en-US" dirty="0" err="1"/>
              <a:t>conubia</a:t>
            </a:r>
            <a:r>
              <a:rPr lang="en-US" dirty="0"/>
              <a:t> nostra, per </a:t>
            </a:r>
            <a:r>
              <a:rPr lang="en-US" dirty="0" err="1"/>
              <a:t>inceptos</a:t>
            </a:r>
            <a:r>
              <a:rPr lang="en-US" dirty="0"/>
              <a:t> </a:t>
            </a:r>
            <a:r>
              <a:rPr lang="en-US" dirty="0" err="1"/>
              <a:t>hymenaeos</a:t>
            </a:r>
            <a:r>
              <a:rPr lang="en-US" dirty="0"/>
              <a:t>.</a:t>
            </a:r>
          </a:p>
        </p:txBody>
      </p:sp>
      <p:sp>
        <p:nvSpPr>
          <p:cNvPr id="7" name="Title Placeholder 6">
            <a:extLst>
              <a:ext uri="{FF2B5EF4-FFF2-40B4-BE49-F238E27FC236}">
                <a16:creationId xmlns:a16="http://schemas.microsoft.com/office/drawing/2014/main" id="{9D996841-33AB-1041-B0F1-02114E0F8E16}"/>
              </a:ext>
            </a:extLst>
          </p:cNvPr>
          <p:cNvSpPr>
            <a:spLocks noGrp="1"/>
          </p:cNvSpPr>
          <p:nvPr>
            <p:ph type="title"/>
          </p:nvPr>
        </p:nvSpPr>
        <p:spPr>
          <a:xfrm>
            <a:off x="381000" y="365125"/>
            <a:ext cx="11430000" cy="982861"/>
          </a:xfrm>
          <a:prstGeom prst="rect">
            <a:avLst/>
          </a:prstGeom>
        </p:spPr>
        <p:txBody>
          <a:bodyPr vert="horz" lIns="91440" tIns="45720" rIns="91440" bIns="45720" rtlCol="0" anchor="t">
            <a:normAutofit/>
          </a:bodyPr>
          <a:lstStyle/>
          <a:p>
            <a:r>
              <a:rPr lang="en-US" dirty="0"/>
              <a:t>CLICK TO EDIT TITLE</a:t>
            </a:r>
          </a:p>
        </p:txBody>
      </p:sp>
      <p:sp>
        <p:nvSpPr>
          <p:cNvPr id="15" name="Rectangle 14">
            <a:extLst>
              <a:ext uri="{FF2B5EF4-FFF2-40B4-BE49-F238E27FC236}">
                <a16:creationId xmlns:a16="http://schemas.microsoft.com/office/drawing/2014/main" id="{FDDB4D39-9FA5-5C46-845E-A393FCAF090C}"/>
              </a:ext>
            </a:extLst>
          </p:cNvPr>
          <p:cNvSpPr/>
          <p:nvPr userDrawn="1"/>
        </p:nvSpPr>
        <p:spPr>
          <a:xfrm>
            <a:off x="381000" y="-36206"/>
            <a:ext cx="987552" cy="9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6" name="Rectangle 15">
            <a:extLst>
              <a:ext uri="{FF2B5EF4-FFF2-40B4-BE49-F238E27FC236}">
                <a16:creationId xmlns:a16="http://schemas.microsoft.com/office/drawing/2014/main" id="{7A51A58E-E2B6-4F4D-91A6-034B810B725B}"/>
              </a:ext>
            </a:extLst>
          </p:cNvPr>
          <p:cNvSpPr/>
          <p:nvPr userDrawn="1"/>
        </p:nvSpPr>
        <p:spPr>
          <a:xfrm>
            <a:off x="0" y="6172200"/>
            <a:ext cx="12192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Slide Number Placeholder 20">
            <a:extLst>
              <a:ext uri="{FF2B5EF4-FFF2-40B4-BE49-F238E27FC236}">
                <a16:creationId xmlns:a16="http://schemas.microsoft.com/office/drawing/2014/main" id="{A93BE12D-B4D3-5E43-9B6B-11CE556E3DC1}"/>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2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383B7B7A-CDDA-7C44-B1B0-1F1E45567B3B}" type="slidenum">
              <a:rPr lang="en-US" smtClean="0"/>
              <a:pPr/>
              <a:t>‹#›</a:t>
            </a:fld>
            <a:endParaRPr lang="en-US" dirty="0"/>
          </a:p>
        </p:txBody>
      </p:sp>
      <p:pic>
        <p:nvPicPr>
          <p:cNvPr id="8" name="Picture 7" descr="Logo&#10;&#10;Description automatically generated">
            <a:extLst>
              <a:ext uri="{FF2B5EF4-FFF2-40B4-BE49-F238E27FC236}">
                <a16:creationId xmlns:a16="http://schemas.microsoft.com/office/drawing/2014/main" id="{5079F368-1518-0DA1-C2A3-B61875C71656}"/>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Tree>
    <p:extLst>
      <p:ext uri="{BB962C8B-B14F-4D97-AF65-F5344CB8AC3E}">
        <p14:creationId xmlns:p14="http://schemas.microsoft.com/office/powerpoint/2010/main" val="142617934"/>
      </p:ext>
    </p:extLst>
  </p:cSld>
  <p:clrMap bg1="lt1" tx1="dk1" bg2="lt2" tx2="dk2" accent1="accent1" accent2="accent2" accent3="accent3" accent4="accent4" accent5="accent5" accent6="accent6" hlink="hlink" folHlink="folHlink"/>
  <p:sldLayoutIdLst>
    <p:sldLayoutId id="2147483797" r:id="rId1"/>
    <p:sldLayoutId id="2147483784" r:id="rId2"/>
    <p:sldLayoutId id="2147483774" r:id="rId3"/>
    <p:sldLayoutId id="2147483770" r:id="rId4"/>
    <p:sldLayoutId id="2147483792" r:id="rId5"/>
    <p:sldLayoutId id="2147483769" r:id="rId6"/>
    <p:sldLayoutId id="2147483771" r:id="rId7"/>
    <p:sldLayoutId id="2147483772" r:id="rId8"/>
    <p:sldLayoutId id="2147483796" r:id="rId9"/>
    <p:sldLayoutId id="2147483773" r:id="rId10"/>
    <p:sldLayoutId id="2147483775" r:id="rId11"/>
    <p:sldLayoutId id="2147483776" r:id="rId12"/>
    <p:sldLayoutId id="2147483783" r:id="rId13"/>
    <p:sldLayoutId id="2147483788" r:id="rId14"/>
    <p:sldLayoutId id="2147483778" r:id="rId15"/>
    <p:sldLayoutId id="2147483787" r:id="rId16"/>
    <p:sldLayoutId id="2147483780" r:id="rId17"/>
    <p:sldLayoutId id="2147483779" r:id="rId18"/>
    <p:sldLayoutId id="2147483777" r:id="rId19"/>
    <p:sldLayoutId id="2147483781" r:id="rId20"/>
    <p:sldLayoutId id="2147483785" r:id="rId21"/>
    <p:sldLayoutId id="2147483794" r:id="rId22"/>
  </p:sldLayoutIdLst>
  <p:hf hdr="0" ftr="0" dt="0"/>
  <p:txStyles>
    <p:titleStyle>
      <a:lvl1pPr algn="l" defTabSz="914400" rtl="0" eaLnBrk="1" latinLnBrk="0" hangingPunct="1">
        <a:lnSpc>
          <a:spcPct val="90000"/>
        </a:lnSpc>
        <a:spcBef>
          <a:spcPct val="0"/>
        </a:spcBef>
        <a:buNone/>
        <a:defRPr sz="3600" b="1" kern="1200" cap="all" baseline="0">
          <a:solidFill>
            <a:srgbClr val="002060"/>
          </a:solidFill>
          <a:latin typeface="Source Sans 3" panose="020B0503030403020204" pitchFamily="34" charset="0"/>
          <a:ea typeface="+mj-ea"/>
          <a:cs typeface="+mj-cs"/>
        </a:defRPr>
      </a:lvl1pPr>
    </p:titleStyle>
    <p:bodyStyle>
      <a:lvl1pPr marL="228600" indent="-228600" algn="l" defTabSz="914400" rtl="0" eaLnBrk="1" latinLnBrk="0" hangingPunct="1">
        <a:lnSpc>
          <a:spcPct val="120000"/>
        </a:lnSpc>
        <a:spcBef>
          <a:spcPts val="0"/>
        </a:spcBef>
        <a:spcAft>
          <a:spcPts val="500"/>
        </a:spcAft>
        <a:buClr>
          <a:schemeClr val="accent1"/>
        </a:buClr>
        <a:buSzPct val="110000"/>
        <a:buFont typeface="Arial" panose="020B0604020202020204" pitchFamily="34" charset="0"/>
        <a:buChar char="•"/>
        <a:defRPr sz="2400" kern="1200" baseline="0">
          <a:solidFill>
            <a:schemeClr val="tx1"/>
          </a:solidFill>
          <a:latin typeface="Source Sans 3" panose="020B0503030403020204" pitchFamily="34" charset="0"/>
          <a:ea typeface="Open Sans" panose="020B0606030504020204" pitchFamily="34" charset="0"/>
          <a:cs typeface="Open Sans" panose="020B0606030504020204" pitchFamily="34" charset="0"/>
        </a:defRPr>
      </a:lvl1pPr>
      <a:lvl2pPr marL="777240" indent="-228600" algn="l" defTabSz="914400" rtl="0" eaLnBrk="1" latinLnBrk="0" hangingPunct="1">
        <a:lnSpc>
          <a:spcPct val="100000"/>
        </a:lnSpc>
        <a:spcBef>
          <a:spcPts val="500"/>
        </a:spcBef>
        <a:spcAft>
          <a:spcPts val="500"/>
        </a:spcAft>
        <a:buClr>
          <a:schemeClr val="accent1"/>
        </a:buClr>
        <a:buSzPct val="110000"/>
        <a:buFont typeface="Arial" panose="020B0604020202020204" pitchFamily="34" charset="0"/>
        <a:buChar char="•"/>
        <a:defRPr sz="22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2pPr>
      <a:lvl3pPr marL="123444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20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18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18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 name="Picture 1" descr="Ohio Bureau of Workers' Compensation Logo">
            <a:extLst>
              <a:ext uri="{FF2B5EF4-FFF2-40B4-BE49-F238E27FC236}">
                <a16:creationId xmlns:a16="http://schemas.microsoft.com/office/drawing/2014/main" id="{5140F4AC-94BE-5FB4-7C2D-289C9FF58D8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503265" y="1090570"/>
            <a:ext cx="5216343" cy="4580388"/>
          </a:xfrm>
          <a:prstGeom prst="rect">
            <a:avLst/>
          </a:prstGeom>
        </p:spPr>
      </p:pic>
    </p:spTree>
    <p:extLst>
      <p:ext uri="{BB962C8B-B14F-4D97-AF65-F5344CB8AC3E}">
        <p14:creationId xmlns:p14="http://schemas.microsoft.com/office/powerpoint/2010/main" val="155424163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57" r:id="rId3"/>
    <p:sldLayoutId id="2147483756"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10.pn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9.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hyperlink" Target="https://info.bwc.ohio.gov/wps/portal/gov/bwc/news-and-events/events/OSHA-Recordkeeping-Half-day-Workshop-02-27-2025"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hyperlink" Target="https://info.bwc.ohio.gov/wps/portal/gov/bwc/news-and-events/events/OSHA-Recordkeeping-Half-day-Workshop-02-27-2025" TargetMode="Externa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hyperlink" Target="https://www.youtube.com/watch?v=Nxr3doMTHpc" TargetMode="External"/><Relationship Id="rId5" Type="http://schemas.openxmlformats.org/officeDocument/2006/relationships/hyperlink" Target="https://view.officeapps.live.com/op/view.aspx?src=https%3A%2F%2Fdam.assets.ohio.gov%2Fraw%2Fupload%2Finfo.bwc.ohio.gov%2FSafetyDocs%2FAccidentAnalysisPolicy-SafetyWrittenProgram.docx&amp;wdOrigin=BROWSELINK" TargetMode="External"/><Relationship Id="rId4" Type="http://schemas.openxmlformats.org/officeDocument/2006/relationships/hyperlink" Target="https://info.bwc.ohio.gov/for-employers/safety-services/consultations-and-programs/about-safety-consultations"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481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389ADE8-DF8B-9E56-036F-9D203607378D}"/>
              </a:ext>
            </a:extLst>
          </p:cNvPr>
          <p:cNvSpPr>
            <a:spLocks noGrp="1"/>
          </p:cNvSpPr>
          <p:nvPr>
            <p:ph type="body" sz="quarter" idx="15"/>
          </p:nvPr>
        </p:nvSpPr>
        <p:spPr>
          <a:xfrm>
            <a:off x="386810" y="1257300"/>
            <a:ext cx="11557540" cy="687391"/>
          </a:xfrm>
        </p:spPr>
        <p:txBody>
          <a:bodyPr>
            <a:normAutofit/>
          </a:bodyPr>
          <a:lstStyle/>
          <a:p>
            <a:pPr algn="ctr"/>
            <a:r>
              <a:rPr lang="en-US" sz="2800" dirty="0">
                <a:solidFill>
                  <a:srgbClr val="002060"/>
                </a:solidFill>
              </a:rPr>
              <a:t>Capital Area Safety Council</a:t>
            </a:r>
          </a:p>
        </p:txBody>
      </p:sp>
      <p:sp>
        <p:nvSpPr>
          <p:cNvPr id="6" name="Text Placeholder 5">
            <a:extLst>
              <a:ext uri="{FF2B5EF4-FFF2-40B4-BE49-F238E27FC236}">
                <a16:creationId xmlns:a16="http://schemas.microsoft.com/office/drawing/2014/main" id="{8BB820D3-67D9-5812-6295-CBABACE62DC4}"/>
              </a:ext>
            </a:extLst>
          </p:cNvPr>
          <p:cNvSpPr>
            <a:spLocks noGrp="1"/>
          </p:cNvSpPr>
          <p:nvPr>
            <p:ph type="body" sz="quarter" idx="16"/>
          </p:nvPr>
        </p:nvSpPr>
        <p:spPr>
          <a:xfrm>
            <a:off x="367393" y="4511175"/>
            <a:ext cx="11506198" cy="1571217"/>
          </a:xfrm>
        </p:spPr>
        <p:txBody>
          <a:bodyPr>
            <a:noAutofit/>
          </a:bodyPr>
          <a:lstStyle/>
          <a:p>
            <a:pPr algn="ctr"/>
            <a:r>
              <a:rPr lang="en-US" sz="2400" dirty="0">
                <a:solidFill>
                  <a:srgbClr val="002060"/>
                </a:solidFill>
              </a:rPr>
              <a:t>Columbus Service Office</a:t>
            </a:r>
          </a:p>
          <a:p>
            <a:pPr algn="ctr"/>
            <a:r>
              <a:rPr lang="en-US" sz="2400" dirty="0">
                <a:solidFill>
                  <a:srgbClr val="002060"/>
                </a:solidFill>
              </a:rPr>
              <a:t>614-420-4858</a:t>
            </a:r>
          </a:p>
          <a:p>
            <a:pPr algn="ctr"/>
            <a:r>
              <a:rPr lang="en-US" sz="2400" dirty="0">
                <a:solidFill>
                  <a:srgbClr val="002060"/>
                </a:solidFill>
              </a:rPr>
              <a:t>Dustin.F.1@bwc.ohio.gov</a:t>
            </a:r>
          </a:p>
        </p:txBody>
      </p:sp>
      <p:sp>
        <p:nvSpPr>
          <p:cNvPr id="7" name="Text Placeholder 6">
            <a:extLst>
              <a:ext uri="{FF2B5EF4-FFF2-40B4-BE49-F238E27FC236}">
                <a16:creationId xmlns:a16="http://schemas.microsoft.com/office/drawing/2014/main" id="{554D3F61-2D42-E2FA-E438-EC5478D36CDA}"/>
              </a:ext>
            </a:extLst>
          </p:cNvPr>
          <p:cNvSpPr>
            <a:spLocks noGrp="1"/>
          </p:cNvSpPr>
          <p:nvPr>
            <p:ph type="body" sz="quarter" idx="17"/>
          </p:nvPr>
        </p:nvSpPr>
        <p:spPr>
          <a:xfrm>
            <a:off x="381000" y="3507165"/>
            <a:ext cx="11506199" cy="624860"/>
          </a:xfrm>
        </p:spPr>
        <p:txBody>
          <a:bodyPr>
            <a:normAutofit/>
          </a:bodyPr>
          <a:lstStyle/>
          <a:p>
            <a:pPr algn="ctr"/>
            <a:r>
              <a:rPr lang="en-US" dirty="0"/>
              <a:t>Industrial Hygienist</a:t>
            </a:r>
          </a:p>
        </p:txBody>
      </p:sp>
      <p:sp>
        <p:nvSpPr>
          <p:cNvPr id="4" name="Text Placeholder 3">
            <a:extLst>
              <a:ext uri="{FF2B5EF4-FFF2-40B4-BE49-F238E27FC236}">
                <a16:creationId xmlns:a16="http://schemas.microsoft.com/office/drawing/2014/main" id="{1EA6C5BD-4FF1-C90B-BF65-5BCC66B888DD}"/>
              </a:ext>
            </a:extLst>
          </p:cNvPr>
          <p:cNvSpPr>
            <a:spLocks noGrp="1"/>
          </p:cNvSpPr>
          <p:nvPr>
            <p:ph type="body" sz="quarter" idx="14"/>
          </p:nvPr>
        </p:nvSpPr>
        <p:spPr>
          <a:xfrm>
            <a:off x="376240" y="2565139"/>
            <a:ext cx="11439520" cy="479092"/>
          </a:xfrm>
        </p:spPr>
        <p:txBody>
          <a:bodyPr/>
          <a:lstStyle/>
          <a:p>
            <a:pPr algn="ctr"/>
            <a:r>
              <a:rPr lang="en-US" dirty="0"/>
              <a:t>Dustin</a:t>
            </a:r>
          </a:p>
        </p:txBody>
      </p:sp>
      <p:sp>
        <p:nvSpPr>
          <p:cNvPr id="8" name="Text Placeholder 7">
            <a:extLst>
              <a:ext uri="{FF2B5EF4-FFF2-40B4-BE49-F238E27FC236}">
                <a16:creationId xmlns:a16="http://schemas.microsoft.com/office/drawing/2014/main" id="{16DF8FAA-08DB-4133-B506-55096513AD88}"/>
              </a:ext>
            </a:extLst>
          </p:cNvPr>
          <p:cNvSpPr>
            <a:spLocks noGrp="1"/>
          </p:cNvSpPr>
          <p:nvPr>
            <p:ph type="body" sz="quarter" idx="20"/>
          </p:nvPr>
        </p:nvSpPr>
        <p:spPr>
          <a:xfrm>
            <a:off x="489857" y="3027689"/>
            <a:ext cx="11234057" cy="479092"/>
          </a:xfrm>
        </p:spPr>
        <p:txBody>
          <a:bodyPr/>
          <a:lstStyle/>
          <a:p>
            <a:pPr algn="ctr"/>
            <a:r>
              <a:rPr lang="en-US" dirty="0"/>
              <a:t>Fugett</a:t>
            </a:r>
          </a:p>
        </p:txBody>
      </p:sp>
      <p:sp>
        <p:nvSpPr>
          <p:cNvPr id="3" name="Title 2">
            <a:extLst>
              <a:ext uri="{FF2B5EF4-FFF2-40B4-BE49-F238E27FC236}">
                <a16:creationId xmlns:a16="http://schemas.microsoft.com/office/drawing/2014/main" id="{92F77181-E0DD-CBB1-2944-3C6C8BD16AF6}"/>
              </a:ext>
            </a:extLst>
          </p:cNvPr>
          <p:cNvSpPr>
            <a:spLocks noGrp="1"/>
          </p:cNvSpPr>
          <p:nvPr>
            <p:ph type="title"/>
          </p:nvPr>
        </p:nvSpPr>
        <p:spPr>
          <a:xfrm>
            <a:off x="367393" y="533806"/>
            <a:ext cx="11500390" cy="569913"/>
          </a:xfrm>
        </p:spPr>
        <p:txBody>
          <a:bodyPr>
            <a:noAutofit/>
          </a:bodyPr>
          <a:lstStyle/>
          <a:p>
            <a:pPr algn="ctr"/>
            <a:r>
              <a:rPr lang="en-US" sz="4000" dirty="0"/>
              <a:t>December Safety Council Update</a:t>
            </a:r>
          </a:p>
        </p:txBody>
      </p:sp>
      <p:pic>
        <p:nvPicPr>
          <p:cNvPr id="9" name="Picture 8">
            <a:extLst>
              <a:ext uri="{FF2B5EF4-FFF2-40B4-BE49-F238E27FC236}">
                <a16:creationId xmlns:a16="http://schemas.microsoft.com/office/drawing/2014/main" id="{63FB4404-E2B4-6BAA-F38C-485BC714898F}"/>
              </a:ext>
            </a:extLst>
          </p:cNvPr>
          <p:cNvPicPr>
            <a:picLocks noChangeAspect="1"/>
          </p:cNvPicPr>
          <p:nvPr/>
        </p:nvPicPr>
        <p:blipFill>
          <a:blip r:embed="rId3"/>
          <a:stretch>
            <a:fillRect/>
          </a:stretch>
        </p:blipFill>
        <p:spPr>
          <a:xfrm>
            <a:off x="9538607" y="3783076"/>
            <a:ext cx="2286000" cy="2256161"/>
          </a:xfrm>
          <a:prstGeom prst="rect">
            <a:avLst/>
          </a:prstGeom>
        </p:spPr>
      </p:pic>
      <p:sp>
        <p:nvSpPr>
          <p:cNvPr id="10" name="TextBox 9">
            <a:extLst>
              <a:ext uri="{FF2B5EF4-FFF2-40B4-BE49-F238E27FC236}">
                <a16:creationId xmlns:a16="http://schemas.microsoft.com/office/drawing/2014/main" id="{A101ED8A-7014-E14E-C763-19C3083B11F7}"/>
              </a:ext>
            </a:extLst>
          </p:cNvPr>
          <p:cNvSpPr txBox="1"/>
          <p:nvPr/>
        </p:nvSpPr>
        <p:spPr>
          <a:xfrm>
            <a:off x="9914965" y="3461907"/>
            <a:ext cx="1595718" cy="369332"/>
          </a:xfrm>
          <a:prstGeom prst="rect">
            <a:avLst/>
          </a:prstGeom>
          <a:noFill/>
        </p:spPr>
        <p:txBody>
          <a:bodyPr wrap="square" rtlCol="0">
            <a:spAutoFit/>
          </a:bodyPr>
          <a:lstStyle/>
          <a:p>
            <a:r>
              <a:rPr lang="en-US" dirty="0"/>
              <a:t>bwc.ohio.gov</a:t>
            </a:r>
          </a:p>
        </p:txBody>
      </p:sp>
      <p:sp>
        <p:nvSpPr>
          <p:cNvPr id="2" name="Slide Number Placeholder 1">
            <a:extLst>
              <a:ext uri="{FF2B5EF4-FFF2-40B4-BE49-F238E27FC236}">
                <a16:creationId xmlns:a16="http://schemas.microsoft.com/office/drawing/2014/main" id="{8A21D00A-A6A3-4E7C-865D-E45A73E06C8A}"/>
              </a:ext>
            </a:extLst>
          </p:cNvPr>
          <p:cNvSpPr>
            <a:spLocks noGrp="1"/>
          </p:cNvSpPr>
          <p:nvPr>
            <p:ph type="sldNum" sz="quarter" idx="23"/>
          </p:nvPr>
        </p:nvSpPr>
        <p:spPr/>
        <p:txBody>
          <a:bodyPr/>
          <a:lstStyle/>
          <a:p>
            <a:fld id="{383B7B7A-CDDA-7C44-B1B0-1F1E45567B3B}" type="slidenum">
              <a:rPr lang="en-US" smtClean="0"/>
              <a:pPr/>
              <a:t>2</a:t>
            </a:fld>
            <a:endParaRPr lang="en-US" dirty="0"/>
          </a:p>
        </p:txBody>
      </p:sp>
    </p:spTree>
    <p:extLst>
      <p:ext uri="{BB962C8B-B14F-4D97-AF65-F5344CB8AC3E}">
        <p14:creationId xmlns:p14="http://schemas.microsoft.com/office/powerpoint/2010/main" val="817545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C3773-4FEF-9E39-E964-C1B6FA75D3AC}"/>
              </a:ext>
            </a:extLst>
          </p:cNvPr>
          <p:cNvSpPr>
            <a:spLocks noGrp="1"/>
          </p:cNvSpPr>
          <p:nvPr>
            <p:ph type="title"/>
          </p:nvPr>
        </p:nvSpPr>
        <p:spPr/>
        <p:txBody>
          <a:bodyPr>
            <a:normAutofit/>
          </a:bodyPr>
          <a:lstStyle/>
          <a:p>
            <a:r>
              <a:rPr lang="en-US" sz="4000" dirty="0">
                <a:effectLst/>
                <a:ea typeface="Times New Roman" panose="02020603050405020304" pitchFamily="18" charset="0"/>
              </a:rPr>
              <a:t>Monthly Learning December 2024</a:t>
            </a:r>
            <a:endParaRPr lang="en-US" sz="4000" dirty="0"/>
          </a:p>
        </p:txBody>
      </p:sp>
      <p:sp>
        <p:nvSpPr>
          <p:cNvPr id="3" name="Text Placeholder 2">
            <a:extLst>
              <a:ext uri="{FF2B5EF4-FFF2-40B4-BE49-F238E27FC236}">
                <a16:creationId xmlns:a16="http://schemas.microsoft.com/office/drawing/2014/main" id="{24A8C3DA-9DAD-2762-044B-EAF2673AE251}"/>
              </a:ext>
            </a:extLst>
          </p:cNvPr>
          <p:cNvSpPr>
            <a:spLocks noGrp="1"/>
          </p:cNvSpPr>
          <p:nvPr>
            <p:ph type="body" sz="quarter" idx="12"/>
          </p:nvPr>
        </p:nvSpPr>
        <p:spPr>
          <a:xfrm>
            <a:off x="897503" y="1828155"/>
            <a:ext cx="10396993" cy="4528196"/>
          </a:xfrm>
        </p:spPr>
        <p:txBody>
          <a:bodyPr>
            <a:noAutofit/>
          </a:bodyPr>
          <a:lstStyle/>
          <a:p>
            <a:pPr marL="0" indent="0">
              <a:lnSpc>
                <a:spcPct val="90000"/>
              </a:lnSpc>
              <a:spcAft>
                <a:spcPts val="0"/>
              </a:spcAft>
              <a:buNone/>
            </a:pPr>
            <a:r>
              <a:rPr lang="en-US" sz="2000" b="1" dirty="0">
                <a:solidFill>
                  <a:srgbClr val="002060"/>
                </a:solidFill>
                <a:latin typeface="Sans Source 3"/>
              </a:rPr>
              <a:t>Dec. 3-4 - </a:t>
            </a:r>
            <a:r>
              <a:rPr lang="en-US" sz="2000" dirty="0">
                <a:solidFill>
                  <a:srgbClr val="002060"/>
                </a:solidFill>
                <a:latin typeface="Sans Source 3"/>
              </a:rPr>
              <a:t>OSHA10: Industry safety basics </a:t>
            </a:r>
          </a:p>
          <a:p>
            <a:pPr marL="320040" lvl="1">
              <a:lnSpc>
                <a:spcPct val="80000"/>
              </a:lnSpc>
              <a:spcBef>
                <a:spcPts val="0"/>
              </a:spcBef>
              <a:spcAft>
                <a:spcPts val="0"/>
              </a:spcAft>
            </a:pPr>
            <a:r>
              <a:rPr lang="en-US" sz="1500" i="1" dirty="0">
                <a:solidFill>
                  <a:srgbClr val="002060"/>
                </a:solidFill>
                <a:latin typeface="Sans Source 3"/>
              </a:rPr>
              <a:t>Mid-Ohio Conference Center</a:t>
            </a:r>
          </a:p>
          <a:p>
            <a:pPr marL="320040" lvl="1">
              <a:lnSpc>
                <a:spcPct val="80000"/>
              </a:lnSpc>
              <a:spcBef>
                <a:spcPts val="0"/>
              </a:spcBef>
              <a:spcAft>
                <a:spcPts val="0"/>
              </a:spcAft>
            </a:pPr>
            <a:endParaRPr lang="en-US" sz="2000" i="1" dirty="0">
              <a:solidFill>
                <a:srgbClr val="002060"/>
              </a:solidFill>
              <a:latin typeface="Sans Source 3"/>
            </a:endParaRPr>
          </a:p>
          <a:p>
            <a:pPr marL="0" indent="0">
              <a:lnSpc>
                <a:spcPct val="80000"/>
              </a:lnSpc>
              <a:spcAft>
                <a:spcPts val="0"/>
              </a:spcAft>
              <a:buNone/>
            </a:pPr>
            <a:r>
              <a:rPr lang="en-US" sz="2000" b="1" dirty="0">
                <a:solidFill>
                  <a:srgbClr val="002060"/>
                </a:solidFill>
                <a:latin typeface="Sans Source 3"/>
              </a:rPr>
              <a:t>Dec. 4 - </a:t>
            </a:r>
            <a:r>
              <a:rPr lang="en-US" sz="2000" dirty="0">
                <a:solidFill>
                  <a:srgbClr val="002060"/>
                </a:solidFill>
                <a:latin typeface="Sans Source 3"/>
              </a:rPr>
              <a:t>First aid in the workplace</a:t>
            </a:r>
          </a:p>
          <a:p>
            <a:pPr marL="320040" lvl="1">
              <a:lnSpc>
                <a:spcPct val="80000"/>
              </a:lnSpc>
              <a:spcBef>
                <a:spcPts val="0"/>
              </a:spcBef>
              <a:spcAft>
                <a:spcPts val="0"/>
              </a:spcAft>
            </a:pPr>
            <a:r>
              <a:rPr lang="en-US" sz="1500" i="1" dirty="0">
                <a:solidFill>
                  <a:srgbClr val="002060"/>
                </a:solidFill>
                <a:latin typeface="Sans Source 3"/>
              </a:rPr>
              <a:t>Wolf Event Center 201</a:t>
            </a:r>
          </a:p>
          <a:p>
            <a:pPr marL="320040" lvl="1">
              <a:lnSpc>
                <a:spcPct val="80000"/>
              </a:lnSpc>
              <a:spcBef>
                <a:spcPts val="0"/>
              </a:spcBef>
              <a:spcAft>
                <a:spcPts val="0"/>
              </a:spcAft>
            </a:pPr>
            <a:endParaRPr lang="en-US" sz="1500" i="1" dirty="0">
              <a:solidFill>
                <a:srgbClr val="002060"/>
              </a:solidFill>
              <a:latin typeface="Sans Source 3"/>
            </a:endParaRPr>
          </a:p>
          <a:p>
            <a:pPr marL="0" indent="0">
              <a:lnSpc>
                <a:spcPct val="80000"/>
              </a:lnSpc>
              <a:spcAft>
                <a:spcPts val="0"/>
              </a:spcAft>
              <a:buNone/>
            </a:pPr>
            <a:r>
              <a:rPr lang="en-US" sz="2000" b="1" dirty="0">
                <a:solidFill>
                  <a:srgbClr val="002060"/>
                </a:solidFill>
                <a:latin typeface="Sans Source 3"/>
              </a:rPr>
              <a:t>Dec. 4-5 - </a:t>
            </a:r>
            <a:r>
              <a:rPr lang="en-US" sz="2000" b="0" i="0" u="none" strike="noStrike" baseline="0" dirty="0">
                <a:solidFill>
                  <a:srgbClr val="002060"/>
                </a:solidFill>
                <a:latin typeface="Sans Source 3"/>
              </a:rPr>
              <a:t>OSHA10: Construction safety basics </a:t>
            </a:r>
          </a:p>
          <a:p>
            <a:pPr marL="320040" lvl="1">
              <a:spcBef>
                <a:spcPts val="0"/>
              </a:spcBef>
              <a:spcAft>
                <a:spcPts val="0"/>
              </a:spcAft>
            </a:pPr>
            <a:r>
              <a:rPr lang="en-US" sz="1500" i="1" u="none" strike="noStrike" baseline="0" dirty="0">
                <a:solidFill>
                  <a:srgbClr val="002060"/>
                </a:solidFill>
                <a:latin typeface="Sans Source 3"/>
              </a:rPr>
              <a:t>Cincinnati/Springdale</a:t>
            </a:r>
          </a:p>
          <a:p>
            <a:pPr marL="320040" lvl="1">
              <a:lnSpc>
                <a:spcPct val="80000"/>
              </a:lnSpc>
              <a:spcBef>
                <a:spcPts val="0"/>
              </a:spcBef>
              <a:spcAft>
                <a:spcPts val="0"/>
              </a:spcAft>
            </a:pPr>
            <a:endParaRPr lang="en-US" sz="1500" i="1" u="none" strike="noStrike" baseline="0" dirty="0">
              <a:solidFill>
                <a:srgbClr val="002060"/>
              </a:solidFill>
              <a:latin typeface="Sans Source 3"/>
            </a:endParaRPr>
          </a:p>
          <a:p>
            <a:pPr marL="0" indent="0" algn="l">
              <a:lnSpc>
                <a:spcPct val="80000"/>
              </a:lnSpc>
              <a:spcAft>
                <a:spcPts val="0"/>
              </a:spcAft>
              <a:buNone/>
            </a:pPr>
            <a:r>
              <a:rPr lang="en-US" sz="2000" b="1" i="0" u="none" strike="noStrike" baseline="0" dirty="0">
                <a:solidFill>
                  <a:srgbClr val="002060"/>
                </a:solidFill>
                <a:latin typeface="Sans Source 3"/>
              </a:rPr>
              <a:t>Dec.</a:t>
            </a:r>
            <a:r>
              <a:rPr lang="en-US" sz="2000" b="1" dirty="0">
                <a:solidFill>
                  <a:srgbClr val="002060"/>
                </a:solidFill>
                <a:latin typeface="Sans Source 3"/>
              </a:rPr>
              <a:t> 5 </a:t>
            </a:r>
            <a:r>
              <a:rPr lang="en-US" b="1" dirty="0">
                <a:solidFill>
                  <a:srgbClr val="002060"/>
                </a:solidFill>
                <a:latin typeface="Sans Source 3"/>
              </a:rPr>
              <a:t>- </a:t>
            </a:r>
            <a:r>
              <a:rPr lang="en-US" sz="2000" b="0" i="0" u="none" strike="noStrike" baseline="0" dirty="0">
                <a:solidFill>
                  <a:srgbClr val="002060"/>
                </a:solidFill>
                <a:latin typeface="Sans Source 3"/>
              </a:rPr>
              <a:t>Electrical safety in the workplace through insight and implementation of NFPA 70E </a:t>
            </a:r>
          </a:p>
          <a:p>
            <a:pPr marL="320040" lvl="1">
              <a:lnSpc>
                <a:spcPct val="80000"/>
              </a:lnSpc>
              <a:spcBef>
                <a:spcPts val="0"/>
              </a:spcBef>
              <a:spcAft>
                <a:spcPts val="0"/>
              </a:spcAft>
            </a:pPr>
            <a:r>
              <a:rPr lang="en-US" sz="1500" i="1" u="none" strike="noStrike" baseline="0" dirty="0">
                <a:solidFill>
                  <a:srgbClr val="002060"/>
                </a:solidFill>
                <a:latin typeface="Sans Source 3"/>
              </a:rPr>
              <a:t>Indiana Wesleyan University</a:t>
            </a:r>
          </a:p>
          <a:p>
            <a:pPr marL="320040" lvl="1">
              <a:lnSpc>
                <a:spcPct val="80000"/>
              </a:lnSpc>
              <a:spcBef>
                <a:spcPts val="0"/>
              </a:spcBef>
              <a:spcAft>
                <a:spcPts val="0"/>
              </a:spcAft>
            </a:pPr>
            <a:endParaRPr lang="en-US" sz="1300" i="1" u="none" strike="noStrike" baseline="0" dirty="0">
              <a:solidFill>
                <a:srgbClr val="002060"/>
              </a:solidFill>
              <a:latin typeface="Sans Source 3"/>
            </a:endParaRPr>
          </a:p>
          <a:p>
            <a:pPr marL="0" indent="0" algn="l">
              <a:lnSpc>
                <a:spcPct val="80000"/>
              </a:lnSpc>
              <a:spcAft>
                <a:spcPts val="0"/>
              </a:spcAft>
              <a:buNone/>
            </a:pPr>
            <a:r>
              <a:rPr lang="en-US" sz="2000" b="1" dirty="0">
                <a:solidFill>
                  <a:srgbClr val="002060"/>
                </a:solidFill>
                <a:latin typeface="Sans Source 3"/>
              </a:rPr>
              <a:t>Dec. 5 - </a:t>
            </a:r>
            <a:r>
              <a:rPr lang="en-US" sz="2000" b="0" i="0" u="none" strike="noStrike" baseline="0" dirty="0">
                <a:solidFill>
                  <a:srgbClr val="002060"/>
                </a:solidFill>
                <a:latin typeface="Sans Source 3"/>
              </a:rPr>
              <a:t>OSHA 10: Construction industry outreach training </a:t>
            </a:r>
            <a:r>
              <a:rPr lang="en-US" sz="2000" b="1" i="1" dirty="0">
                <a:solidFill>
                  <a:srgbClr val="002060"/>
                </a:solidFill>
                <a:latin typeface="Sans Source 3"/>
              </a:rPr>
              <a:t>S</a:t>
            </a:r>
            <a:r>
              <a:rPr lang="en-US" sz="2000" b="1" i="1" u="none" strike="noStrike" baseline="0" dirty="0">
                <a:solidFill>
                  <a:srgbClr val="002060"/>
                </a:solidFill>
                <a:latin typeface="Sans Source 3"/>
              </a:rPr>
              <a:t>panish</a:t>
            </a:r>
            <a:r>
              <a:rPr lang="en-US" sz="2000" b="0" i="0" u="none" strike="noStrike" baseline="0" dirty="0">
                <a:solidFill>
                  <a:srgbClr val="002060"/>
                </a:solidFill>
                <a:latin typeface="Sans Source 3"/>
              </a:rPr>
              <a:t> </a:t>
            </a:r>
            <a:endParaRPr lang="en-US" sz="2000" dirty="0">
              <a:solidFill>
                <a:srgbClr val="002060"/>
              </a:solidFill>
              <a:latin typeface="Sans Source 3"/>
            </a:endParaRPr>
          </a:p>
          <a:p>
            <a:pPr marL="320040" lvl="1">
              <a:lnSpc>
                <a:spcPct val="80000"/>
              </a:lnSpc>
              <a:spcBef>
                <a:spcPts val="0"/>
              </a:spcBef>
              <a:spcAft>
                <a:spcPts val="0"/>
              </a:spcAft>
            </a:pPr>
            <a:r>
              <a:rPr lang="en-US" sz="1500" i="1" u="none" strike="noStrike" baseline="0" dirty="0">
                <a:solidFill>
                  <a:srgbClr val="002060"/>
                </a:solidFill>
                <a:latin typeface="Sans Source 3"/>
              </a:rPr>
              <a:t>Allied Construction Industries, Cincinnati</a:t>
            </a:r>
          </a:p>
          <a:p>
            <a:pPr marL="320040" lvl="1">
              <a:lnSpc>
                <a:spcPct val="80000"/>
              </a:lnSpc>
              <a:spcBef>
                <a:spcPts val="0"/>
              </a:spcBef>
              <a:spcAft>
                <a:spcPts val="0"/>
              </a:spcAft>
            </a:pPr>
            <a:endParaRPr lang="en-US" sz="1300" i="1" u="none" strike="noStrike" baseline="0" dirty="0">
              <a:solidFill>
                <a:srgbClr val="002060"/>
              </a:solidFill>
              <a:latin typeface="Sans Source 3"/>
            </a:endParaRPr>
          </a:p>
          <a:p>
            <a:pPr marL="0" indent="0" algn="l">
              <a:lnSpc>
                <a:spcPct val="80000"/>
              </a:lnSpc>
              <a:spcAft>
                <a:spcPts val="0"/>
              </a:spcAft>
              <a:buNone/>
            </a:pPr>
            <a:r>
              <a:rPr lang="en-US" sz="2000" b="1" dirty="0">
                <a:solidFill>
                  <a:srgbClr val="002060"/>
                </a:solidFill>
                <a:latin typeface="Sans Source 3"/>
              </a:rPr>
              <a:t>Dec. 10-11 - </a:t>
            </a:r>
            <a:r>
              <a:rPr lang="en-US" sz="2000" dirty="0">
                <a:solidFill>
                  <a:srgbClr val="002060"/>
                </a:solidFill>
                <a:latin typeface="Sans Source 3"/>
              </a:rPr>
              <a:t>OSHA 10: Industry safety basics</a:t>
            </a:r>
          </a:p>
          <a:p>
            <a:pPr marL="320040" lvl="1">
              <a:lnSpc>
                <a:spcPct val="80000"/>
              </a:lnSpc>
              <a:spcBef>
                <a:spcPts val="0"/>
              </a:spcBef>
              <a:spcAft>
                <a:spcPts val="0"/>
              </a:spcAft>
            </a:pPr>
            <a:r>
              <a:rPr lang="en-US" sz="1500" i="1" dirty="0">
                <a:solidFill>
                  <a:srgbClr val="002060"/>
                </a:solidFill>
                <a:latin typeface="Sans Source 3"/>
              </a:rPr>
              <a:t>Edison State Community College</a:t>
            </a:r>
          </a:p>
          <a:p>
            <a:pPr marL="320040" lvl="1">
              <a:lnSpc>
                <a:spcPct val="80000"/>
              </a:lnSpc>
              <a:spcBef>
                <a:spcPts val="0"/>
              </a:spcBef>
              <a:spcAft>
                <a:spcPts val="0"/>
              </a:spcAft>
            </a:pPr>
            <a:endParaRPr lang="en-US" sz="1300" i="1" dirty="0">
              <a:solidFill>
                <a:srgbClr val="002060"/>
              </a:solidFill>
              <a:latin typeface="Sans Source 3"/>
            </a:endParaRPr>
          </a:p>
          <a:p>
            <a:pPr marL="0" indent="0" algn="l">
              <a:lnSpc>
                <a:spcPct val="80000"/>
              </a:lnSpc>
              <a:spcAft>
                <a:spcPts val="0"/>
              </a:spcAft>
              <a:buNone/>
            </a:pPr>
            <a:r>
              <a:rPr lang="en-US" sz="2000" b="1" dirty="0">
                <a:solidFill>
                  <a:srgbClr val="002060"/>
                </a:solidFill>
                <a:latin typeface="Sans Source 3"/>
              </a:rPr>
              <a:t>Dec. 12 - </a:t>
            </a:r>
            <a:r>
              <a:rPr lang="en-US" sz="2000" b="0" i="0" u="none" strike="noStrike" baseline="0" dirty="0">
                <a:solidFill>
                  <a:srgbClr val="002060"/>
                </a:solidFill>
                <a:latin typeface="Sans Source 3"/>
              </a:rPr>
              <a:t>OSHA 10: Construction industry outreach training </a:t>
            </a:r>
            <a:r>
              <a:rPr lang="en-US" sz="2000" b="1" i="1" dirty="0">
                <a:solidFill>
                  <a:srgbClr val="002060"/>
                </a:solidFill>
                <a:latin typeface="Sans Source 3"/>
              </a:rPr>
              <a:t>S</a:t>
            </a:r>
            <a:r>
              <a:rPr lang="en-US" sz="2000" b="1" i="1" u="none" strike="noStrike" baseline="0" dirty="0">
                <a:solidFill>
                  <a:srgbClr val="002060"/>
                </a:solidFill>
                <a:latin typeface="Sans Source 3"/>
              </a:rPr>
              <a:t>panish</a:t>
            </a:r>
            <a:endParaRPr lang="en-US" sz="2000" dirty="0">
              <a:solidFill>
                <a:srgbClr val="002060"/>
              </a:solidFill>
              <a:latin typeface="Sans Source 3"/>
            </a:endParaRPr>
          </a:p>
          <a:p>
            <a:pPr marL="320040" lvl="1">
              <a:lnSpc>
                <a:spcPct val="80000"/>
              </a:lnSpc>
              <a:spcBef>
                <a:spcPts val="0"/>
              </a:spcBef>
              <a:spcAft>
                <a:spcPts val="0"/>
              </a:spcAft>
            </a:pPr>
            <a:r>
              <a:rPr lang="en-US" sz="1500" i="1" u="none" strike="noStrike" baseline="0" dirty="0">
                <a:solidFill>
                  <a:srgbClr val="002060"/>
                </a:solidFill>
                <a:latin typeface="Sans Source 3"/>
              </a:rPr>
              <a:t>Allied Construction Industrie</a:t>
            </a:r>
            <a:r>
              <a:rPr lang="en-US" sz="1500" i="1" dirty="0">
                <a:solidFill>
                  <a:srgbClr val="002060"/>
                </a:solidFill>
                <a:latin typeface="Sans Source 3"/>
              </a:rPr>
              <a:t>s, Cincinnati </a:t>
            </a:r>
          </a:p>
        </p:txBody>
      </p:sp>
      <p:sp>
        <p:nvSpPr>
          <p:cNvPr id="4" name="Slide Number Placeholder 3">
            <a:extLst>
              <a:ext uri="{FF2B5EF4-FFF2-40B4-BE49-F238E27FC236}">
                <a16:creationId xmlns:a16="http://schemas.microsoft.com/office/drawing/2014/main" id="{4F2DC2AB-93C9-491A-823F-CF5EF8E38341}"/>
              </a:ext>
            </a:extLst>
          </p:cNvPr>
          <p:cNvSpPr>
            <a:spLocks noGrp="1"/>
          </p:cNvSpPr>
          <p:nvPr>
            <p:ph type="sldNum" sz="quarter" idx="14"/>
          </p:nvPr>
        </p:nvSpPr>
        <p:spPr/>
        <p:txBody>
          <a:bodyPr/>
          <a:lstStyle/>
          <a:p>
            <a:fld id="{77F59FA7-9E35-E641-9260-462B0A5FC689}" type="slidenum">
              <a:rPr lang="en-US" smtClean="0"/>
              <a:pPr/>
              <a:t>3</a:t>
            </a:fld>
            <a:endParaRPr lang="en-US" dirty="0"/>
          </a:p>
        </p:txBody>
      </p:sp>
      <p:sp>
        <p:nvSpPr>
          <p:cNvPr id="5" name="Rectangle: Rounded Corners 4">
            <a:extLst>
              <a:ext uri="{FF2B5EF4-FFF2-40B4-BE49-F238E27FC236}">
                <a16:creationId xmlns:a16="http://schemas.microsoft.com/office/drawing/2014/main" id="{50F2FD43-A869-15AE-C3CD-4C657BCB81D4}"/>
              </a:ext>
            </a:extLst>
          </p:cNvPr>
          <p:cNvSpPr/>
          <p:nvPr/>
        </p:nvSpPr>
        <p:spPr>
          <a:xfrm>
            <a:off x="8618400" y="4705829"/>
            <a:ext cx="3257400" cy="1408985"/>
          </a:xfrm>
          <a:prstGeom prst="roundRect">
            <a:avLst/>
          </a:prstGeom>
          <a:solidFill>
            <a:srgbClr val="0E3F7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5C35DC0D-40F5-9093-FA0E-E5ECC968BC15}"/>
              </a:ext>
            </a:extLst>
          </p:cNvPr>
          <p:cNvSpPr txBox="1"/>
          <p:nvPr/>
        </p:nvSpPr>
        <p:spPr>
          <a:xfrm>
            <a:off x="8967777" y="4825578"/>
            <a:ext cx="2978020"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chemeClr val="bg1"/>
                </a:solidFill>
                <a:effectLst/>
                <a:uLnTx/>
                <a:uFillTx/>
                <a:latin typeface="Source Sans 3" panose="020B0503030403020204" pitchFamily="34" charset="0"/>
                <a:ea typeface="+mn-ea"/>
                <a:cs typeface="+mn-cs"/>
              </a:rPr>
              <a:t>In-person classes and virtual training classes (VTC) qualify for Safety Council rebate external training credits.</a:t>
            </a:r>
          </a:p>
        </p:txBody>
      </p:sp>
      <p:pic>
        <p:nvPicPr>
          <p:cNvPr id="7" name="Graphic 6" descr="Lights On with solid fill">
            <a:extLst>
              <a:ext uri="{FF2B5EF4-FFF2-40B4-BE49-F238E27FC236}">
                <a16:creationId xmlns:a16="http://schemas.microsoft.com/office/drawing/2014/main" id="{E1EDF5B2-AD89-B538-4EBD-5D6991FF3C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44986" y="4738215"/>
            <a:ext cx="462117" cy="462117"/>
          </a:xfrm>
          <a:prstGeom prst="rect">
            <a:avLst/>
          </a:prstGeom>
        </p:spPr>
      </p:pic>
      <p:pic>
        <p:nvPicPr>
          <p:cNvPr id="8" name="Picture 7">
            <a:extLst>
              <a:ext uri="{FF2B5EF4-FFF2-40B4-BE49-F238E27FC236}">
                <a16:creationId xmlns:a16="http://schemas.microsoft.com/office/drawing/2014/main" id="{6789C5C9-AA30-FB7F-8C93-FB90A47CCF9A}"/>
              </a:ext>
            </a:extLst>
          </p:cNvPr>
          <p:cNvPicPr>
            <a:picLocks noChangeAspect="1"/>
          </p:cNvPicPr>
          <p:nvPr/>
        </p:nvPicPr>
        <p:blipFill>
          <a:blip r:embed="rId5"/>
          <a:stretch>
            <a:fillRect/>
          </a:stretch>
        </p:blipFill>
        <p:spPr>
          <a:xfrm>
            <a:off x="9299378" y="1005641"/>
            <a:ext cx="1895444" cy="1895444"/>
          </a:xfrm>
          <a:prstGeom prst="rect">
            <a:avLst/>
          </a:prstGeom>
        </p:spPr>
      </p:pic>
      <p:sp>
        <p:nvSpPr>
          <p:cNvPr id="9" name="TextBox 8">
            <a:extLst>
              <a:ext uri="{FF2B5EF4-FFF2-40B4-BE49-F238E27FC236}">
                <a16:creationId xmlns:a16="http://schemas.microsoft.com/office/drawing/2014/main" id="{541360AE-E60D-9E19-5895-6E6D2B7407EE}"/>
              </a:ext>
            </a:extLst>
          </p:cNvPr>
          <p:cNvSpPr txBox="1"/>
          <p:nvPr/>
        </p:nvSpPr>
        <p:spPr>
          <a:xfrm>
            <a:off x="9393451" y="2762585"/>
            <a:ext cx="1707297" cy="276999"/>
          </a:xfrm>
          <a:prstGeom prst="rect">
            <a:avLst/>
          </a:prstGeom>
          <a:noFill/>
        </p:spPr>
        <p:txBody>
          <a:bodyPr wrap="square" rtlCol="0">
            <a:spAutoFit/>
          </a:bodyPr>
          <a:lstStyle/>
          <a:p>
            <a:r>
              <a:rPr lang="en-US" sz="1200" dirty="0">
                <a:latin typeface="Source Sans 3" panose="020B0503030403020204" pitchFamily="34" charset="0"/>
              </a:rPr>
              <a:t>bwclearningcenter.com </a:t>
            </a:r>
          </a:p>
        </p:txBody>
      </p:sp>
    </p:spTree>
    <p:extLst>
      <p:ext uri="{BB962C8B-B14F-4D97-AF65-F5344CB8AC3E}">
        <p14:creationId xmlns:p14="http://schemas.microsoft.com/office/powerpoint/2010/main" val="3244350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611DED9-B853-1323-F28B-E06EA8B4139E}"/>
              </a:ext>
            </a:extLst>
          </p:cNvPr>
          <p:cNvSpPr/>
          <p:nvPr/>
        </p:nvSpPr>
        <p:spPr>
          <a:xfrm>
            <a:off x="8618400" y="4705829"/>
            <a:ext cx="3257400" cy="1408985"/>
          </a:xfrm>
          <a:prstGeom prst="roundRect">
            <a:avLst/>
          </a:prstGeom>
          <a:solidFill>
            <a:srgbClr val="0E3F7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a:xfrm>
            <a:off x="381000" y="582534"/>
            <a:ext cx="11146971" cy="617615"/>
          </a:xfrm>
        </p:spPr>
        <p:txBody>
          <a:bodyPr>
            <a:normAutofit fontScale="90000"/>
          </a:bodyPr>
          <a:lstStyle/>
          <a:p>
            <a:r>
              <a:rPr lang="en-US" sz="4400" dirty="0">
                <a:effectLst/>
                <a:ea typeface="Times New Roman" panose="02020603050405020304" pitchFamily="18" charset="0"/>
              </a:rPr>
              <a:t>Monthly Learning January 2025</a:t>
            </a:r>
            <a:br>
              <a:rPr lang="en-US" sz="4400" b="1" dirty="0">
                <a:effectLst/>
                <a:latin typeface="Source Sans 3 Black" panose="020B0903030403020204" pitchFamily="34" charset="0"/>
                <a:ea typeface="Times New Roman" panose="02020603050405020304" pitchFamily="18" charset="0"/>
              </a:rPr>
            </a:br>
            <a:endParaRPr lang="en-US" dirty="0">
              <a:latin typeface="Source Sans 3 Black" panose="020B0903030403020204" pitchFamily="34" charset="0"/>
            </a:endParaRPr>
          </a:p>
        </p:txBody>
      </p:sp>
      <p:sp>
        <p:nvSpPr>
          <p:cNvPr id="12" name="Text Placeholder 11">
            <a:extLst>
              <a:ext uri="{FF2B5EF4-FFF2-40B4-BE49-F238E27FC236}">
                <a16:creationId xmlns:a16="http://schemas.microsoft.com/office/drawing/2014/main" id="{0D18B4DA-6480-FC15-D9A9-0275EF6126D6}"/>
              </a:ext>
            </a:extLst>
          </p:cNvPr>
          <p:cNvSpPr>
            <a:spLocks noGrp="1"/>
          </p:cNvSpPr>
          <p:nvPr>
            <p:ph type="body" sz="quarter" idx="12"/>
          </p:nvPr>
        </p:nvSpPr>
        <p:spPr>
          <a:xfrm>
            <a:off x="516048" y="1883121"/>
            <a:ext cx="9820002" cy="4053265"/>
          </a:xfrm>
        </p:spPr>
        <p:txBody>
          <a:bodyPr>
            <a:normAutofit fontScale="85000" lnSpcReduction="20000"/>
          </a:bodyPr>
          <a:lstStyle/>
          <a:p>
            <a:pPr marL="457200" marR="0" lvl="0" indent="0">
              <a:lnSpc>
                <a:spcPct val="110000"/>
              </a:lnSpc>
              <a:spcAft>
                <a:spcPts val="0"/>
              </a:spcAft>
              <a:buSzPct val="80000"/>
              <a:buNone/>
              <a:tabLst>
                <a:tab pos="457200" algn="l"/>
              </a:tabLst>
            </a:pPr>
            <a:r>
              <a:rPr lang="en-US" sz="2600" b="1" dirty="0">
                <a:solidFill>
                  <a:srgbClr val="002060"/>
                </a:solidFill>
                <a:latin typeface="Source Sans 3 "/>
              </a:rPr>
              <a:t>Jan. 7-10 – </a:t>
            </a:r>
            <a:r>
              <a:rPr lang="en-US" sz="2600" b="0" i="0" u="none" strike="noStrike" baseline="0" dirty="0">
                <a:solidFill>
                  <a:srgbClr val="002060"/>
                </a:solidFill>
                <a:latin typeface="Source Sans 3 "/>
              </a:rPr>
              <a:t>Electrical hazard recognition and abatement</a:t>
            </a:r>
          </a:p>
          <a:p>
            <a:pPr marL="914400" lvl="2" indent="0">
              <a:lnSpc>
                <a:spcPct val="110000"/>
              </a:lnSpc>
              <a:spcBef>
                <a:spcPts val="0"/>
              </a:spcBef>
              <a:spcAft>
                <a:spcPts val="0"/>
              </a:spcAft>
              <a:buSzPct val="80000"/>
              <a:buNone/>
              <a:tabLst>
                <a:tab pos="457200" algn="l"/>
              </a:tabLst>
            </a:pPr>
            <a:r>
              <a:rPr lang="en-US" sz="1900" b="0" i="1" u="none" strike="noStrike" baseline="0" dirty="0">
                <a:solidFill>
                  <a:srgbClr val="002060"/>
                </a:solidFill>
                <a:latin typeface="Source Sans 3 "/>
              </a:rPr>
              <a:t>Independent Electrical Contractors (IEC)</a:t>
            </a:r>
          </a:p>
          <a:p>
            <a:pPr marL="914400" lvl="2" indent="0">
              <a:lnSpc>
                <a:spcPct val="110000"/>
              </a:lnSpc>
              <a:spcBef>
                <a:spcPts val="0"/>
              </a:spcBef>
              <a:spcAft>
                <a:spcPts val="0"/>
              </a:spcAft>
              <a:buSzPct val="80000"/>
              <a:buNone/>
              <a:tabLst>
                <a:tab pos="457200" algn="l"/>
              </a:tabLst>
            </a:pPr>
            <a:endParaRPr lang="en-US" sz="2600" i="1" dirty="0">
              <a:solidFill>
                <a:srgbClr val="002060"/>
              </a:solidFill>
              <a:latin typeface="Source Sans 3 "/>
            </a:endParaRPr>
          </a:p>
          <a:p>
            <a:pPr marL="457200" indent="0">
              <a:lnSpc>
                <a:spcPct val="110000"/>
              </a:lnSpc>
              <a:spcAft>
                <a:spcPts val="0"/>
              </a:spcAft>
              <a:buSzPct val="80000"/>
              <a:buNone/>
              <a:tabLst>
                <a:tab pos="457200" algn="l"/>
              </a:tabLst>
            </a:pPr>
            <a:r>
              <a:rPr lang="en-US" b="1" dirty="0">
                <a:solidFill>
                  <a:srgbClr val="002060"/>
                </a:solidFill>
                <a:latin typeface="Source Sans 3 "/>
              </a:rPr>
              <a:t>Jan. 8-9 – </a:t>
            </a:r>
            <a:r>
              <a:rPr lang="en-US" b="0" u="none" strike="noStrike" baseline="0" dirty="0">
                <a:solidFill>
                  <a:srgbClr val="002060"/>
                </a:solidFill>
                <a:latin typeface="Source Sans 3 "/>
              </a:rPr>
              <a:t>OSHA10: Industry safety basics</a:t>
            </a:r>
            <a:endParaRPr lang="en-US" dirty="0">
              <a:solidFill>
                <a:srgbClr val="002060"/>
              </a:solidFill>
              <a:latin typeface="Source Sans 3 "/>
            </a:endParaRPr>
          </a:p>
          <a:p>
            <a:pPr marL="914400" lvl="2" indent="0">
              <a:lnSpc>
                <a:spcPct val="110000"/>
              </a:lnSpc>
              <a:spcBef>
                <a:spcPts val="0"/>
              </a:spcBef>
              <a:spcAft>
                <a:spcPts val="0"/>
              </a:spcAft>
              <a:buSzPct val="80000"/>
              <a:buNone/>
              <a:tabLst>
                <a:tab pos="457200" algn="l"/>
              </a:tabLst>
            </a:pPr>
            <a:r>
              <a:rPr lang="en-US" sz="1900" b="0" i="1" u="none" strike="noStrike" baseline="0" dirty="0">
                <a:solidFill>
                  <a:srgbClr val="002060"/>
                </a:solidFill>
                <a:latin typeface="Source Sans 3 "/>
              </a:rPr>
              <a:t>Cincinnati/Springdale Service Office</a:t>
            </a:r>
          </a:p>
          <a:p>
            <a:pPr marL="457200" lvl="1">
              <a:lnSpc>
                <a:spcPct val="110000"/>
              </a:lnSpc>
              <a:spcBef>
                <a:spcPts val="0"/>
              </a:spcBef>
              <a:spcAft>
                <a:spcPts val="0"/>
              </a:spcAft>
              <a:buSzPct val="80000"/>
              <a:tabLst>
                <a:tab pos="457200" algn="l"/>
              </a:tabLst>
            </a:pPr>
            <a:endParaRPr lang="en-US" sz="2600" i="1" dirty="0">
              <a:solidFill>
                <a:srgbClr val="002060"/>
              </a:solidFill>
              <a:latin typeface="Source Sans 3 "/>
            </a:endParaRPr>
          </a:p>
          <a:p>
            <a:pPr marL="457200" indent="0">
              <a:lnSpc>
                <a:spcPct val="110000"/>
              </a:lnSpc>
              <a:spcAft>
                <a:spcPts val="0"/>
              </a:spcAft>
              <a:buNone/>
            </a:pPr>
            <a:r>
              <a:rPr lang="en-US" b="1" dirty="0">
                <a:solidFill>
                  <a:srgbClr val="002060"/>
                </a:solidFill>
                <a:latin typeface="Source Sans 3 "/>
              </a:rPr>
              <a:t>Jan. 15-16 – </a:t>
            </a:r>
            <a:r>
              <a:rPr lang="en-US" dirty="0">
                <a:solidFill>
                  <a:srgbClr val="002060"/>
                </a:solidFill>
                <a:latin typeface="Source Sans 3 "/>
              </a:rPr>
              <a:t>Fall hazards in construction and maintenance</a:t>
            </a:r>
          </a:p>
          <a:p>
            <a:pPr marL="914400" lvl="2" indent="0">
              <a:lnSpc>
                <a:spcPct val="110000"/>
              </a:lnSpc>
              <a:spcBef>
                <a:spcPts val="0"/>
              </a:spcBef>
              <a:spcAft>
                <a:spcPts val="0"/>
              </a:spcAft>
              <a:buNone/>
            </a:pPr>
            <a:r>
              <a:rPr lang="en-US" sz="1900" i="1" dirty="0">
                <a:solidFill>
                  <a:srgbClr val="002060"/>
                </a:solidFill>
                <a:latin typeface="Source Sans 3 "/>
              </a:rPr>
              <a:t>Canton Service Office </a:t>
            </a:r>
          </a:p>
          <a:p>
            <a:pPr marL="457200" lvl="1">
              <a:lnSpc>
                <a:spcPct val="110000"/>
              </a:lnSpc>
              <a:spcBef>
                <a:spcPts val="0"/>
              </a:spcBef>
              <a:spcAft>
                <a:spcPts val="0"/>
              </a:spcAft>
            </a:pPr>
            <a:endParaRPr lang="en-US" sz="2400" i="1" dirty="0">
              <a:solidFill>
                <a:srgbClr val="002060"/>
              </a:solidFill>
              <a:latin typeface="Source Sans 3 "/>
            </a:endParaRPr>
          </a:p>
          <a:p>
            <a:pPr marL="457200" indent="0">
              <a:lnSpc>
                <a:spcPct val="110000"/>
              </a:lnSpc>
              <a:spcAft>
                <a:spcPts val="0"/>
              </a:spcAft>
              <a:buNone/>
            </a:pPr>
            <a:r>
              <a:rPr lang="en-US" b="1" dirty="0">
                <a:solidFill>
                  <a:srgbClr val="002060"/>
                </a:solidFill>
                <a:latin typeface="Source Sans 3 "/>
              </a:rPr>
              <a:t>Jan. 22-23 </a:t>
            </a:r>
            <a:r>
              <a:rPr lang="en-US" i="1" dirty="0">
                <a:solidFill>
                  <a:srgbClr val="002060"/>
                </a:solidFill>
                <a:latin typeface="Source Sans 3 "/>
              </a:rPr>
              <a:t>– </a:t>
            </a:r>
            <a:r>
              <a:rPr lang="en-US" b="0" i="0" u="none" strike="noStrike" baseline="0" dirty="0">
                <a:solidFill>
                  <a:srgbClr val="002060"/>
                </a:solidFill>
                <a:latin typeface="Source Sans 3 "/>
              </a:rPr>
              <a:t>OSHA10: construction safety basics</a:t>
            </a:r>
          </a:p>
          <a:p>
            <a:pPr marL="914400" lvl="2" indent="0">
              <a:lnSpc>
                <a:spcPct val="110000"/>
              </a:lnSpc>
              <a:spcBef>
                <a:spcPts val="0"/>
              </a:spcBef>
              <a:buNone/>
            </a:pPr>
            <a:r>
              <a:rPr lang="en-US" sz="1900" i="1" dirty="0">
                <a:solidFill>
                  <a:srgbClr val="002060"/>
                </a:solidFill>
                <a:latin typeface="Source Sans 3 "/>
              </a:rPr>
              <a:t>Edison State Community College</a:t>
            </a:r>
          </a:p>
          <a:p>
            <a:pPr marL="457200" lvl="1">
              <a:lnSpc>
                <a:spcPct val="110000"/>
              </a:lnSpc>
              <a:spcBef>
                <a:spcPts val="0"/>
              </a:spcBef>
            </a:pPr>
            <a:endParaRPr lang="en-US" sz="1800" b="0" i="1" u="none" strike="noStrike" baseline="0" dirty="0">
              <a:solidFill>
                <a:srgbClr val="002060"/>
              </a:solidFill>
              <a:latin typeface="Source Sans 3 "/>
            </a:endParaRPr>
          </a:p>
          <a:p>
            <a:pPr marL="457200" indent="0">
              <a:lnSpc>
                <a:spcPct val="110000"/>
              </a:lnSpc>
              <a:spcAft>
                <a:spcPts val="0"/>
              </a:spcAft>
              <a:buNone/>
            </a:pPr>
            <a:r>
              <a:rPr lang="en-US" b="1" dirty="0">
                <a:solidFill>
                  <a:srgbClr val="002060"/>
                </a:solidFill>
                <a:latin typeface="Source Sans 3 "/>
              </a:rPr>
              <a:t>Jan. 29-30–</a:t>
            </a:r>
            <a:r>
              <a:rPr lang="en-US" dirty="0">
                <a:solidFill>
                  <a:srgbClr val="002060"/>
                </a:solidFill>
                <a:latin typeface="Source Sans 3 "/>
              </a:rPr>
              <a:t> </a:t>
            </a:r>
            <a:r>
              <a:rPr lang="en-US" b="0" i="0" u="none" strike="noStrike" baseline="0" dirty="0">
                <a:solidFill>
                  <a:srgbClr val="002060"/>
                </a:solidFill>
                <a:latin typeface="Source Sans 3 "/>
              </a:rPr>
              <a:t>OSHA10: construction safety basics </a:t>
            </a:r>
            <a:endParaRPr lang="en-US" dirty="0">
              <a:solidFill>
                <a:srgbClr val="002060"/>
              </a:solidFill>
              <a:latin typeface="Source Sans 3 "/>
            </a:endParaRPr>
          </a:p>
          <a:p>
            <a:pPr marL="914400" lvl="2" indent="0">
              <a:lnSpc>
                <a:spcPct val="110000"/>
              </a:lnSpc>
              <a:spcBef>
                <a:spcPts val="0"/>
              </a:spcBef>
              <a:spcAft>
                <a:spcPts val="0"/>
              </a:spcAft>
              <a:buSzPct val="80000"/>
              <a:buNone/>
              <a:tabLst>
                <a:tab pos="457200" algn="l"/>
              </a:tabLst>
            </a:pPr>
            <a:r>
              <a:rPr lang="en-US" sz="1900" i="1" dirty="0">
                <a:solidFill>
                  <a:srgbClr val="002060"/>
                </a:solidFill>
                <a:latin typeface="Source Sans 3 "/>
              </a:rPr>
              <a:t>Canton Service Office</a:t>
            </a:r>
          </a:p>
          <a:p>
            <a:pPr marL="320040" lvl="1">
              <a:lnSpc>
                <a:spcPct val="110000"/>
              </a:lnSpc>
              <a:spcBef>
                <a:spcPts val="0"/>
              </a:spcBef>
              <a:spcAft>
                <a:spcPts val="0"/>
              </a:spcAft>
              <a:buSzPct val="80000"/>
              <a:tabLst>
                <a:tab pos="457200" algn="l"/>
              </a:tabLst>
            </a:pPr>
            <a:endParaRPr lang="en-US" sz="1900" i="1" dirty="0">
              <a:solidFill>
                <a:srgbClr val="002060"/>
              </a:solidFill>
              <a:latin typeface="Source Sans 3 "/>
            </a:endParaRPr>
          </a:p>
          <a:p>
            <a:pPr marL="0" indent="0">
              <a:buNone/>
            </a:pPr>
            <a:endParaRPr lang="en-US" dirty="0"/>
          </a:p>
        </p:txBody>
      </p:sp>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a:xfrm>
            <a:off x="9107103" y="633133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B7B7A-CDDA-7C44-B1B0-1F1E45567B3B}" type="slidenum">
              <a:rPr kumimoji="0" lang="en-US" sz="1200" b="1" i="0" u="none" strike="noStrike" kern="1200" cap="none" spc="0" normalizeH="0" baseline="0" noProof="0" smtClean="0">
                <a:ln>
                  <a:noFill/>
                </a:ln>
                <a:solidFill>
                  <a:srgbClr val="FFFFFF">
                    <a:lumMod val="95000"/>
                  </a:srgbClr>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dirty="0">
              <a:ln>
                <a:noFill/>
              </a:ln>
              <a:solidFill>
                <a:srgbClr val="FFFFFF">
                  <a:lumMod val="9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57491C47-4C4D-14D8-9B44-A6E830CC28BA}"/>
              </a:ext>
            </a:extLst>
          </p:cNvPr>
          <p:cNvSpPr txBox="1"/>
          <p:nvPr/>
        </p:nvSpPr>
        <p:spPr>
          <a:xfrm>
            <a:off x="8985595" y="4879021"/>
            <a:ext cx="2955005"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chemeClr val="bg1"/>
                </a:solidFill>
                <a:effectLst/>
                <a:uLnTx/>
                <a:uFillTx/>
                <a:latin typeface="Source Sans 3" panose="020B0503030403020204" pitchFamily="34" charset="0"/>
                <a:ea typeface="+mn-ea"/>
                <a:cs typeface="+mn-cs"/>
              </a:rPr>
              <a:t>In-person classes and virtual training classes (VTC) qualify for Safety Council rebate external training credits.</a:t>
            </a:r>
          </a:p>
        </p:txBody>
      </p:sp>
      <p:pic>
        <p:nvPicPr>
          <p:cNvPr id="3" name="Picture 2">
            <a:extLst>
              <a:ext uri="{FF2B5EF4-FFF2-40B4-BE49-F238E27FC236}">
                <a16:creationId xmlns:a16="http://schemas.microsoft.com/office/drawing/2014/main" id="{BD6772A5-56D4-7BFF-B1C5-DF28CF69A1B5}"/>
              </a:ext>
            </a:extLst>
          </p:cNvPr>
          <p:cNvPicPr>
            <a:picLocks noChangeAspect="1"/>
          </p:cNvPicPr>
          <p:nvPr/>
        </p:nvPicPr>
        <p:blipFill>
          <a:blip r:embed="rId3"/>
          <a:stretch>
            <a:fillRect/>
          </a:stretch>
        </p:blipFill>
        <p:spPr>
          <a:xfrm>
            <a:off x="9299378" y="1005641"/>
            <a:ext cx="1895444" cy="1895444"/>
          </a:xfrm>
          <a:prstGeom prst="rect">
            <a:avLst/>
          </a:prstGeom>
        </p:spPr>
      </p:pic>
      <p:sp>
        <p:nvSpPr>
          <p:cNvPr id="2" name="TextBox 1">
            <a:extLst>
              <a:ext uri="{FF2B5EF4-FFF2-40B4-BE49-F238E27FC236}">
                <a16:creationId xmlns:a16="http://schemas.microsoft.com/office/drawing/2014/main" id="{51434BFD-8A7E-6007-BB70-BF21D71DB0F8}"/>
              </a:ext>
            </a:extLst>
          </p:cNvPr>
          <p:cNvSpPr txBox="1"/>
          <p:nvPr/>
        </p:nvSpPr>
        <p:spPr>
          <a:xfrm>
            <a:off x="9393451" y="2762585"/>
            <a:ext cx="1707297" cy="276999"/>
          </a:xfrm>
          <a:prstGeom prst="rect">
            <a:avLst/>
          </a:prstGeom>
          <a:noFill/>
        </p:spPr>
        <p:txBody>
          <a:bodyPr wrap="square" rtlCol="0">
            <a:spAutoFit/>
          </a:bodyPr>
          <a:lstStyle/>
          <a:p>
            <a:r>
              <a:rPr lang="en-US" sz="1200" dirty="0">
                <a:latin typeface="Source Sans 3" panose="020B0503030403020204" pitchFamily="34" charset="0"/>
              </a:rPr>
              <a:t>bwclearningcenter.com </a:t>
            </a:r>
          </a:p>
        </p:txBody>
      </p:sp>
      <p:pic>
        <p:nvPicPr>
          <p:cNvPr id="7" name="Graphic 6" descr="Lights On with solid fill">
            <a:extLst>
              <a:ext uri="{FF2B5EF4-FFF2-40B4-BE49-F238E27FC236}">
                <a16:creationId xmlns:a16="http://schemas.microsoft.com/office/drawing/2014/main" id="{EC6062F1-48EB-1272-DBEC-CC9779BD02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39200" y="5021986"/>
            <a:ext cx="914400" cy="914400"/>
          </a:xfrm>
          <a:prstGeom prst="rect">
            <a:avLst/>
          </a:prstGeom>
        </p:spPr>
      </p:pic>
      <p:pic>
        <p:nvPicPr>
          <p:cNvPr id="9" name="Graphic 8" descr="Lights On with solid fill">
            <a:extLst>
              <a:ext uri="{FF2B5EF4-FFF2-40B4-BE49-F238E27FC236}">
                <a16:creationId xmlns:a16="http://schemas.microsoft.com/office/drawing/2014/main" id="{5619E74F-6519-4B05-D7A6-F23BDEA80D2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644986" y="4738215"/>
            <a:ext cx="462117" cy="462117"/>
          </a:xfrm>
          <a:prstGeom prst="rect">
            <a:avLst/>
          </a:prstGeom>
        </p:spPr>
      </p:pic>
    </p:spTree>
    <p:extLst>
      <p:ext uri="{BB962C8B-B14F-4D97-AF65-F5344CB8AC3E}">
        <p14:creationId xmlns:p14="http://schemas.microsoft.com/office/powerpoint/2010/main" val="2136673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EC799-FAAF-6409-0A19-ABB31DA7AE59}"/>
              </a:ext>
            </a:extLst>
          </p:cNvPr>
          <p:cNvSpPr>
            <a:spLocks noGrp="1"/>
          </p:cNvSpPr>
          <p:nvPr>
            <p:ph type="title"/>
          </p:nvPr>
        </p:nvSpPr>
        <p:spPr>
          <a:xfrm>
            <a:off x="380999" y="555608"/>
            <a:ext cx="11636106" cy="982861"/>
          </a:xfrm>
        </p:spPr>
        <p:txBody>
          <a:bodyPr>
            <a:normAutofit/>
          </a:bodyPr>
          <a:lstStyle/>
          <a:p>
            <a:r>
              <a:rPr lang="en-US" sz="4000" dirty="0"/>
              <a:t>virtual training December 2024/January 2025</a:t>
            </a:r>
          </a:p>
        </p:txBody>
      </p:sp>
      <p:sp>
        <p:nvSpPr>
          <p:cNvPr id="3" name="Text Placeholder 2">
            <a:extLst>
              <a:ext uri="{FF2B5EF4-FFF2-40B4-BE49-F238E27FC236}">
                <a16:creationId xmlns:a16="http://schemas.microsoft.com/office/drawing/2014/main" id="{5BEB9A61-17B0-8F2D-4C99-9D655BC77AFC}"/>
              </a:ext>
            </a:extLst>
          </p:cNvPr>
          <p:cNvSpPr>
            <a:spLocks noGrp="1"/>
          </p:cNvSpPr>
          <p:nvPr>
            <p:ph type="body" sz="quarter" idx="12"/>
          </p:nvPr>
        </p:nvSpPr>
        <p:spPr>
          <a:xfrm>
            <a:off x="973767" y="1636662"/>
            <a:ext cx="10361172" cy="4367129"/>
          </a:xfrm>
        </p:spPr>
        <p:txBody>
          <a:bodyPr>
            <a:noAutofit/>
          </a:bodyPr>
          <a:lstStyle/>
          <a:p>
            <a:pPr marL="457200"/>
            <a:r>
              <a:rPr lang="en-US" sz="2000" b="1" dirty="0">
                <a:solidFill>
                  <a:srgbClr val="002060"/>
                </a:solidFill>
                <a:latin typeface="Source Sans 3 "/>
                <a:ea typeface="Calibri" panose="020F0502020204030204" pitchFamily="34" charset="0"/>
              </a:rPr>
              <a:t>Dec. 3 - </a:t>
            </a:r>
            <a:r>
              <a:rPr lang="en-US" sz="2000" b="0" i="0" u="none" strike="noStrike" baseline="0" dirty="0">
                <a:solidFill>
                  <a:srgbClr val="002060"/>
                </a:solidFill>
                <a:latin typeface="Source Sans 3 "/>
              </a:rPr>
              <a:t>Safety series workshop module 2: Ergonomics, accident analysis, and </a:t>
            </a:r>
          </a:p>
          <a:p>
            <a:pPr indent="0">
              <a:buNone/>
            </a:pPr>
            <a:r>
              <a:rPr lang="en-US" sz="2000" dirty="0">
                <a:solidFill>
                  <a:srgbClr val="002060"/>
                </a:solidFill>
                <a:latin typeface="Source Sans 3 "/>
              </a:rPr>
              <a:t>     </a:t>
            </a:r>
            <a:r>
              <a:rPr lang="en-US" sz="2000" b="0" i="0" u="none" strike="noStrike" baseline="0" dirty="0">
                <a:solidFill>
                  <a:srgbClr val="002060"/>
                </a:solidFill>
                <a:latin typeface="Source Sans 3 "/>
              </a:rPr>
              <a:t>hazard assessment basics</a:t>
            </a:r>
          </a:p>
          <a:p>
            <a:pPr marL="457200"/>
            <a:r>
              <a:rPr lang="en-US" sz="2000" b="1" dirty="0">
                <a:solidFill>
                  <a:srgbClr val="002060"/>
                </a:solidFill>
                <a:latin typeface="Source Sans 3 "/>
              </a:rPr>
              <a:t>Dec. 10 -</a:t>
            </a:r>
            <a:r>
              <a:rPr lang="en-US" sz="2000" dirty="0">
                <a:solidFill>
                  <a:srgbClr val="002060"/>
                </a:solidFill>
                <a:latin typeface="Source Sans 3 "/>
              </a:rPr>
              <a:t> </a:t>
            </a:r>
            <a:r>
              <a:rPr lang="en-US" sz="2000" b="0" i="0" u="none" strike="noStrike" baseline="0" dirty="0">
                <a:solidFill>
                  <a:srgbClr val="002060"/>
                </a:solidFill>
                <a:latin typeface="Source Sans 3 "/>
              </a:rPr>
              <a:t>Violence in the workplace</a:t>
            </a:r>
          </a:p>
          <a:p>
            <a:pPr marL="457200">
              <a:lnSpc>
                <a:spcPct val="100000"/>
              </a:lnSpc>
            </a:pPr>
            <a:r>
              <a:rPr lang="en-US" sz="2000" b="1" dirty="0">
                <a:solidFill>
                  <a:srgbClr val="002060"/>
                </a:solidFill>
                <a:latin typeface="Source Sans 3 "/>
              </a:rPr>
              <a:t>Dec. 12 -</a:t>
            </a:r>
            <a:r>
              <a:rPr lang="en-US" sz="2000" dirty="0">
                <a:solidFill>
                  <a:srgbClr val="002060"/>
                </a:solidFill>
                <a:latin typeface="Source Sans 3 "/>
              </a:rPr>
              <a:t> </a:t>
            </a:r>
            <a:r>
              <a:rPr lang="en-US" sz="2000" b="0" i="0" u="none" strike="noStrike" baseline="0" dirty="0">
                <a:solidFill>
                  <a:srgbClr val="002060"/>
                </a:solidFill>
                <a:latin typeface="Source Sans 3 "/>
              </a:rPr>
              <a:t>OSHA recordkeeping half-day workshop</a:t>
            </a:r>
          </a:p>
          <a:p>
            <a:pPr marL="457200"/>
            <a:r>
              <a:rPr lang="en-US" sz="2000" b="1" dirty="0">
                <a:solidFill>
                  <a:srgbClr val="002060"/>
                </a:solidFill>
                <a:latin typeface="Source Sans 3 "/>
              </a:rPr>
              <a:t>Jan. 14 - </a:t>
            </a:r>
            <a:r>
              <a:rPr lang="en-US" sz="2000" b="0" i="0" u="none" strike="noStrike" baseline="0" dirty="0">
                <a:solidFill>
                  <a:srgbClr val="002060"/>
                </a:solidFill>
                <a:latin typeface="Source Sans 3 "/>
              </a:rPr>
              <a:t>Safety series workshop module 3: Hazard communication and personal protective equipment basics</a:t>
            </a:r>
          </a:p>
          <a:p>
            <a:pPr marL="457200"/>
            <a:r>
              <a:rPr lang="en-US" sz="2000" b="1" dirty="0">
                <a:solidFill>
                  <a:srgbClr val="002060"/>
                </a:solidFill>
                <a:latin typeface="Source Sans 3 "/>
              </a:rPr>
              <a:t>Jan. 15 - </a:t>
            </a:r>
            <a:r>
              <a:rPr lang="en-US" sz="2000" b="0" i="0" u="none" strike="noStrike" baseline="0" dirty="0">
                <a:solidFill>
                  <a:srgbClr val="002060"/>
                </a:solidFill>
                <a:latin typeface="Source Sans 3 "/>
              </a:rPr>
              <a:t>Lockout/tagout and safety-related work practices</a:t>
            </a:r>
          </a:p>
          <a:p>
            <a:pPr marL="457200"/>
            <a:r>
              <a:rPr lang="en-US" sz="2000" b="1" dirty="0">
                <a:solidFill>
                  <a:srgbClr val="002060"/>
                </a:solidFill>
                <a:latin typeface="Source Sans 3 "/>
              </a:rPr>
              <a:t>Jan. 22 - </a:t>
            </a:r>
            <a:r>
              <a:rPr lang="en-US" sz="2000" b="0" i="0" u="none" strike="noStrike" baseline="0" dirty="0">
                <a:solidFill>
                  <a:srgbClr val="002060"/>
                </a:solidFill>
                <a:latin typeface="Source Sans 3 "/>
              </a:rPr>
              <a:t>Wellness in the workplace</a:t>
            </a:r>
            <a:endParaRPr lang="en-US" sz="2000" dirty="0">
              <a:solidFill>
                <a:srgbClr val="002060"/>
              </a:solidFill>
              <a:latin typeface="Source Sans 3 "/>
            </a:endParaRPr>
          </a:p>
          <a:p>
            <a:pPr marL="457200"/>
            <a:r>
              <a:rPr lang="en-US" sz="2000" b="1" dirty="0">
                <a:solidFill>
                  <a:srgbClr val="002060"/>
                </a:solidFill>
                <a:latin typeface="Source Sans 3 "/>
              </a:rPr>
              <a:t>Jan. 28 - </a:t>
            </a:r>
            <a:r>
              <a:rPr lang="en-US" sz="2000" b="0" i="0" u="none" strike="noStrike" baseline="0" dirty="0">
                <a:solidFill>
                  <a:srgbClr val="002060"/>
                </a:solidFill>
                <a:latin typeface="Source Sans 3 "/>
              </a:rPr>
              <a:t>High hazard emphasis inspections: Be prepared when </a:t>
            </a:r>
          </a:p>
          <a:p>
            <a:pPr indent="0">
              <a:buNone/>
            </a:pPr>
            <a:r>
              <a:rPr lang="en-US" sz="2000" b="0" i="0" u="none" strike="noStrike" baseline="0" dirty="0">
                <a:solidFill>
                  <a:srgbClr val="002060"/>
                </a:solidFill>
                <a:latin typeface="Source Sans 3 "/>
              </a:rPr>
              <a:t>     PERRP shows up at your doorstep</a:t>
            </a:r>
            <a:endParaRPr lang="en-US" sz="2000" dirty="0">
              <a:solidFill>
                <a:srgbClr val="002060"/>
              </a:solidFill>
              <a:latin typeface="Source Sans 3 "/>
            </a:endParaRPr>
          </a:p>
          <a:p>
            <a:endParaRPr lang="en-US" sz="2000" dirty="0">
              <a:solidFill>
                <a:srgbClr val="002060"/>
              </a:solidFill>
              <a:ea typeface="Calibri" panose="020F0502020204030204" pitchFamily="34" charset="0"/>
            </a:endParaRPr>
          </a:p>
          <a:p>
            <a:endParaRPr lang="en-US" sz="2000" dirty="0"/>
          </a:p>
        </p:txBody>
      </p:sp>
      <p:sp>
        <p:nvSpPr>
          <p:cNvPr id="4" name="Slide Number Placeholder 3">
            <a:extLst>
              <a:ext uri="{FF2B5EF4-FFF2-40B4-BE49-F238E27FC236}">
                <a16:creationId xmlns:a16="http://schemas.microsoft.com/office/drawing/2014/main" id="{364643F0-7496-F44D-88EB-805EA9616FC2}"/>
              </a:ext>
            </a:extLst>
          </p:cNvPr>
          <p:cNvSpPr>
            <a:spLocks noGrp="1"/>
          </p:cNvSpPr>
          <p:nvPr>
            <p:ph type="sldNum" sz="quarter" idx="14"/>
          </p:nvPr>
        </p:nvSpPr>
        <p:spPr/>
        <p:txBody>
          <a:bodyPr/>
          <a:lstStyle/>
          <a:p>
            <a:fld id="{77F59FA7-9E35-E641-9260-462B0A5FC689}" type="slidenum">
              <a:rPr lang="en-US" smtClean="0"/>
              <a:pPr/>
              <a:t>5</a:t>
            </a:fld>
            <a:endParaRPr lang="en-US" dirty="0"/>
          </a:p>
        </p:txBody>
      </p:sp>
      <p:pic>
        <p:nvPicPr>
          <p:cNvPr id="5" name="Picture 4">
            <a:extLst>
              <a:ext uri="{FF2B5EF4-FFF2-40B4-BE49-F238E27FC236}">
                <a16:creationId xmlns:a16="http://schemas.microsoft.com/office/drawing/2014/main" id="{D4B7188C-334D-FED9-1C4D-E29BB286D2C1}"/>
              </a:ext>
            </a:extLst>
          </p:cNvPr>
          <p:cNvPicPr>
            <a:picLocks noChangeAspect="1"/>
          </p:cNvPicPr>
          <p:nvPr/>
        </p:nvPicPr>
        <p:blipFill>
          <a:blip r:embed="rId3"/>
          <a:stretch>
            <a:fillRect/>
          </a:stretch>
        </p:blipFill>
        <p:spPr>
          <a:xfrm>
            <a:off x="9735125" y="1192013"/>
            <a:ext cx="1895444" cy="1895444"/>
          </a:xfrm>
          <a:prstGeom prst="rect">
            <a:avLst/>
          </a:prstGeom>
        </p:spPr>
      </p:pic>
      <p:sp>
        <p:nvSpPr>
          <p:cNvPr id="6" name="TextBox 5">
            <a:extLst>
              <a:ext uri="{FF2B5EF4-FFF2-40B4-BE49-F238E27FC236}">
                <a16:creationId xmlns:a16="http://schemas.microsoft.com/office/drawing/2014/main" id="{EADEBDA0-8AAA-5A69-B31D-43E7D7B8E1B2}"/>
              </a:ext>
            </a:extLst>
          </p:cNvPr>
          <p:cNvSpPr txBox="1"/>
          <p:nvPr/>
        </p:nvSpPr>
        <p:spPr>
          <a:xfrm>
            <a:off x="9923272" y="2932977"/>
            <a:ext cx="1707297" cy="276999"/>
          </a:xfrm>
          <a:prstGeom prst="rect">
            <a:avLst/>
          </a:prstGeom>
          <a:noFill/>
        </p:spPr>
        <p:txBody>
          <a:bodyPr wrap="square" rtlCol="0">
            <a:spAutoFit/>
          </a:bodyPr>
          <a:lstStyle/>
          <a:p>
            <a:r>
              <a:rPr lang="en-US" sz="1200" dirty="0">
                <a:latin typeface="Source Sans 3" panose="020B0503030403020204" pitchFamily="34" charset="0"/>
              </a:rPr>
              <a:t>bwclearningcenter.com </a:t>
            </a:r>
          </a:p>
        </p:txBody>
      </p:sp>
      <p:sp>
        <p:nvSpPr>
          <p:cNvPr id="7" name="Rectangle: Rounded Corners 6">
            <a:extLst>
              <a:ext uri="{FF2B5EF4-FFF2-40B4-BE49-F238E27FC236}">
                <a16:creationId xmlns:a16="http://schemas.microsoft.com/office/drawing/2014/main" id="{4C746F06-62D6-83B8-ECA1-62663C5B4131}"/>
              </a:ext>
            </a:extLst>
          </p:cNvPr>
          <p:cNvSpPr/>
          <p:nvPr/>
        </p:nvSpPr>
        <p:spPr>
          <a:xfrm>
            <a:off x="8668799" y="4925793"/>
            <a:ext cx="3257400" cy="1408985"/>
          </a:xfrm>
          <a:prstGeom prst="roundRect">
            <a:avLst/>
          </a:prstGeom>
          <a:solidFill>
            <a:srgbClr val="0E3F7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E6DFC1F4-6DCD-0B70-48F7-11EB0B7AB087}"/>
              </a:ext>
            </a:extLst>
          </p:cNvPr>
          <p:cNvSpPr txBox="1"/>
          <p:nvPr/>
        </p:nvSpPr>
        <p:spPr>
          <a:xfrm>
            <a:off x="9067800" y="5079278"/>
            <a:ext cx="3115615" cy="116955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chemeClr val="bg1"/>
                </a:solidFill>
                <a:effectLst/>
                <a:uLnTx/>
                <a:uFillTx/>
                <a:latin typeface="Source Sans 3" panose="020B0503030403020204" pitchFamily="34" charset="0"/>
                <a:ea typeface="+mn-ea"/>
                <a:cs typeface="+mn-cs"/>
              </a:rPr>
              <a:t>In-person classes and virtual training classes (VTC) qualify for Safety Council rebate external training credits.</a:t>
            </a:r>
          </a:p>
        </p:txBody>
      </p:sp>
      <p:pic>
        <p:nvPicPr>
          <p:cNvPr id="9" name="Graphic 8" descr="Lights On with solid fill">
            <a:extLst>
              <a:ext uri="{FF2B5EF4-FFF2-40B4-BE49-F238E27FC236}">
                <a16:creationId xmlns:a16="http://schemas.microsoft.com/office/drawing/2014/main" id="{D6F58727-4A9B-5812-312E-E98011B4818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95386" y="4925793"/>
            <a:ext cx="462117" cy="462117"/>
          </a:xfrm>
          <a:prstGeom prst="rect">
            <a:avLst/>
          </a:prstGeom>
        </p:spPr>
      </p:pic>
    </p:spTree>
    <p:extLst>
      <p:ext uri="{BB962C8B-B14F-4D97-AF65-F5344CB8AC3E}">
        <p14:creationId xmlns:p14="http://schemas.microsoft.com/office/powerpoint/2010/main" val="453198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5738E-0333-D783-6C4F-07D3066067AE}"/>
              </a:ext>
            </a:extLst>
          </p:cNvPr>
          <p:cNvSpPr>
            <a:spLocks noGrp="1"/>
          </p:cNvSpPr>
          <p:nvPr>
            <p:ph type="title"/>
          </p:nvPr>
        </p:nvSpPr>
        <p:spPr/>
        <p:txBody>
          <a:bodyPr>
            <a:normAutofit/>
          </a:bodyPr>
          <a:lstStyle/>
          <a:p>
            <a:r>
              <a:rPr lang="en-US" sz="4000" dirty="0"/>
              <a:t>Webinars December 2024/January 2025</a:t>
            </a:r>
          </a:p>
        </p:txBody>
      </p:sp>
      <p:sp>
        <p:nvSpPr>
          <p:cNvPr id="3" name="Text Placeholder 2">
            <a:extLst>
              <a:ext uri="{FF2B5EF4-FFF2-40B4-BE49-F238E27FC236}">
                <a16:creationId xmlns:a16="http://schemas.microsoft.com/office/drawing/2014/main" id="{BCFC358E-8556-2770-85C2-72B52A123809}"/>
              </a:ext>
            </a:extLst>
          </p:cNvPr>
          <p:cNvSpPr>
            <a:spLocks noGrp="1"/>
          </p:cNvSpPr>
          <p:nvPr>
            <p:ph type="body" sz="quarter" idx="12"/>
          </p:nvPr>
        </p:nvSpPr>
        <p:spPr>
          <a:xfrm>
            <a:off x="1065057" y="1990577"/>
            <a:ext cx="9129146" cy="3687268"/>
          </a:xfrm>
        </p:spPr>
        <p:txBody>
          <a:bodyPr>
            <a:normAutofit/>
          </a:bodyPr>
          <a:lstStyle/>
          <a:p>
            <a:pPr marL="0" indent="0">
              <a:lnSpc>
                <a:spcPct val="100000"/>
              </a:lnSpc>
              <a:spcAft>
                <a:spcPts val="600"/>
              </a:spcAft>
              <a:buSzPct val="55000"/>
              <a:buNone/>
              <a:tabLst>
                <a:tab pos="457200" algn="l"/>
              </a:tabLst>
            </a:pPr>
            <a:r>
              <a:rPr lang="en-US" sz="2000" b="1" dirty="0">
                <a:solidFill>
                  <a:srgbClr val="002060"/>
                </a:solidFill>
                <a:ea typeface="Calibri" panose="020F0502020204030204" pitchFamily="34" charset="0"/>
              </a:rPr>
              <a:t>Dec. 3 -</a:t>
            </a:r>
            <a:r>
              <a:rPr lang="en-US" sz="2000" dirty="0">
                <a:solidFill>
                  <a:srgbClr val="002060"/>
                </a:solidFill>
                <a:ea typeface="Calibri" panose="020F0502020204030204" pitchFamily="34" charset="0"/>
              </a:rPr>
              <a:t> PERRP recordkeeping</a:t>
            </a:r>
          </a:p>
          <a:p>
            <a:pPr marL="0" indent="0">
              <a:lnSpc>
                <a:spcPct val="100000"/>
              </a:lnSpc>
              <a:spcAft>
                <a:spcPts val="600"/>
              </a:spcAft>
              <a:buSzPct val="55000"/>
              <a:buNone/>
              <a:tabLst>
                <a:tab pos="457200" algn="l"/>
              </a:tabLst>
            </a:pPr>
            <a:r>
              <a:rPr lang="en-US" sz="2000" b="1" dirty="0">
                <a:solidFill>
                  <a:srgbClr val="002060"/>
                </a:solidFill>
                <a:ea typeface="Calibri" panose="020F0502020204030204" pitchFamily="34" charset="0"/>
              </a:rPr>
              <a:t>Dec. 10 - </a:t>
            </a:r>
            <a:r>
              <a:rPr lang="en-US" sz="2000" dirty="0">
                <a:solidFill>
                  <a:srgbClr val="002060"/>
                </a:solidFill>
                <a:ea typeface="Calibri" panose="020F0502020204030204" pitchFamily="34" charset="0"/>
              </a:rPr>
              <a:t>Better You, Better Ohio! wellness webinar</a:t>
            </a:r>
          </a:p>
          <a:p>
            <a:pPr marL="0" indent="0">
              <a:lnSpc>
                <a:spcPct val="100000"/>
              </a:lnSpc>
              <a:spcAft>
                <a:spcPts val="600"/>
              </a:spcAft>
              <a:buSzPct val="55000"/>
              <a:buNone/>
              <a:tabLst>
                <a:tab pos="457200" algn="l"/>
              </a:tabLst>
            </a:pPr>
            <a:r>
              <a:rPr lang="en-US" sz="2000" b="1" dirty="0">
                <a:solidFill>
                  <a:srgbClr val="002060"/>
                </a:solidFill>
                <a:ea typeface="Calibri" panose="020F0502020204030204" pitchFamily="34" charset="0"/>
              </a:rPr>
              <a:t>Jan. 7 - </a:t>
            </a:r>
            <a:r>
              <a:rPr lang="en-US" sz="2000" dirty="0">
                <a:solidFill>
                  <a:srgbClr val="002060"/>
                </a:solidFill>
                <a:ea typeface="Calibri" panose="020F0502020204030204" pitchFamily="34" charset="0"/>
              </a:rPr>
              <a:t>Precision OSHA recordkeeping</a:t>
            </a:r>
          </a:p>
          <a:p>
            <a:pPr marL="0" indent="0">
              <a:lnSpc>
                <a:spcPct val="100000"/>
              </a:lnSpc>
              <a:spcAft>
                <a:spcPts val="600"/>
              </a:spcAft>
              <a:buSzPct val="55000"/>
              <a:buNone/>
              <a:tabLst>
                <a:tab pos="457200" algn="l"/>
              </a:tabLst>
            </a:pPr>
            <a:r>
              <a:rPr lang="en-US" sz="2000" b="1" dirty="0">
                <a:solidFill>
                  <a:srgbClr val="002060"/>
                </a:solidFill>
                <a:ea typeface="Calibri" panose="020F0502020204030204" pitchFamily="34" charset="0"/>
              </a:rPr>
              <a:t>Jan. 22 - </a:t>
            </a:r>
            <a:r>
              <a:rPr lang="en-US" sz="2000" dirty="0">
                <a:solidFill>
                  <a:srgbClr val="002060"/>
                </a:solidFill>
                <a:ea typeface="Calibri" panose="020F0502020204030204" pitchFamily="34" charset="0"/>
              </a:rPr>
              <a:t>Implementing a safety and health program</a:t>
            </a:r>
          </a:p>
          <a:p>
            <a:endParaRPr lang="en-US" dirty="0"/>
          </a:p>
        </p:txBody>
      </p:sp>
      <p:sp>
        <p:nvSpPr>
          <p:cNvPr id="4" name="Slide Number Placeholder 3">
            <a:extLst>
              <a:ext uri="{FF2B5EF4-FFF2-40B4-BE49-F238E27FC236}">
                <a16:creationId xmlns:a16="http://schemas.microsoft.com/office/drawing/2014/main" id="{816FE6AA-7B72-D85C-67C2-06AF36E7990F}"/>
              </a:ext>
            </a:extLst>
          </p:cNvPr>
          <p:cNvSpPr>
            <a:spLocks noGrp="1"/>
          </p:cNvSpPr>
          <p:nvPr>
            <p:ph type="sldNum" sz="quarter" idx="14"/>
          </p:nvPr>
        </p:nvSpPr>
        <p:spPr/>
        <p:txBody>
          <a:bodyPr/>
          <a:lstStyle/>
          <a:p>
            <a:fld id="{77F59FA7-9E35-E641-9260-462B0A5FC689}" type="slidenum">
              <a:rPr lang="en-US" smtClean="0"/>
              <a:pPr/>
              <a:t>6</a:t>
            </a:fld>
            <a:endParaRPr lang="en-US" dirty="0"/>
          </a:p>
        </p:txBody>
      </p:sp>
      <p:pic>
        <p:nvPicPr>
          <p:cNvPr id="5" name="Picture 4">
            <a:extLst>
              <a:ext uri="{FF2B5EF4-FFF2-40B4-BE49-F238E27FC236}">
                <a16:creationId xmlns:a16="http://schemas.microsoft.com/office/drawing/2014/main" id="{FC99E4A7-6234-BA01-5C85-2982975D9C5E}"/>
              </a:ext>
            </a:extLst>
          </p:cNvPr>
          <p:cNvPicPr>
            <a:picLocks noChangeAspect="1"/>
          </p:cNvPicPr>
          <p:nvPr/>
        </p:nvPicPr>
        <p:blipFill>
          <a:blip r:embed="rId3"/>
          <a:stretch>
            <a:fillRect/>
          </a:stretch>
        </p:blipFill>
        <p:spPr>
          <a:xfrm>
            <a:off x="9299378" y="1272732"/>
            <a:ext cx="1895444" cy="1895444"/>
          </a:xfrm>
          <a:prstGeom prst="rect">
            <a:avLst/>
          </a:prstGeom>
        </p:spPr>
      </p:pic>
      <p:sp>
        <p:nvSpPr>
          <p:cNvPr id="6" name="TextBox 5">
            <a:extLst>
              <a:ext uri="{FF2B5EF4-FFF2-40B4-BE49-F238E27FC236}">
                <a16:creationId xmlns:a16="http://schemas.microsoft.com/office/drawing/2014/main" id="{26684172-7009-96A8-247B-9E0AAA28AA99}"/>
              </a:ext>
            </a:extLst>
          </p:cNvPr>
          <p:cNvSpPr txBox="1"/>
          <p:nvPr/>
        </p:nvSpPr>
        <p:spPr>
          <a:xfrm>
            <a:off x="9393451" y="3029676"/>
            <a:ext cx="1707297" cy="276999"/>
          </a:xfrm>
          <a:prstGeom prst="rect">
            <a:avLst/>
          </a:prstGeom>
          <a:noFill/>
        </p:spPr>
        <p:txBody>
          <a:bodyPr wrap="square" rtlCol="0">
            <a:spAutoFit/>
          </a:bodyPr>
          <a:lstStyle/>
          <a:p>
            <a:r>
              <a:rPr lang="en-US" sz="1200" dirty="0">
                <a:latin typeface="Source Sans 3" panose="020B0503030403020204" pitchFamily="34" charset="0"/>
              </a:rPr>
              <a:t>bwclearningcenter.com </a:t>
            </a:r>
          </a:p>
        </p:txBody>
      </p:sp>
      <p:sp>
        <p:nvSpPr>
          <p:cNvPr id="7" name="Slide Number Placeholder 3">
            <a:extLst>
              <a:ext uri="{FF2B5EF4-FFF2-40B4-BE49-F238E27FC236}">
                <a16:creationId xmlns:a16="http://schemas.microsoft.com/office/drawing/2014/main" id="{0ECD742D-6D2E-C611-6A8D-DB99CFCA00F4}"/>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7F59FA7-9E35-E641-9260-462B0A5FC689}" type="slidenum">
              <a:rPr lang="en-US" smtClean="0"/>
              <a:pPr/>
              <a:t>6</a:t>
            </a:fld>
            <a:endParaRPr lang="en-US" dirty="0"/>
          </a:p>
        </p:txBody>
      </p:sp>
      <p:sp>
        <p:nvSpPr>
          <p:cNvPr id="8" name="Rectangle: Rounded Corners 7">
            <a:extLst>
              <a:ext uri="{FF2B5EF4-FFF2-40B4-BE49-F238E27FC236}">
                <a16:creationId xmlns:a16="http://schemas.microsoft.com/office/drawing/2014/main" id="{075D1802-CEB6-9393-34CC-4F4041D4602D}"/>
              </a:ext>
            </a:extLst>
          </p:cNvPr>
          <p:cNvSpPr/>
          <p:nvPr/>
        </p:nvSpPr>
        <p:spPr>
          <a:xfrm>
            <a:off x="8668800" y="4893407"/>
            <a:ext cx="3257400" cy="1408985"/>
          </a:xfrm>
          <a:prstGeom prst="roundRect">
            <a:avLst/>
          </a:prstGeom>
          <a:solidFill>
            <a:srgbClr val="0E3F7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3FA3C6AC-65C3-3E90-25E2-A7358C9EA411}"/>
              </a:ext>
            </a:extLst>
          </p:cNvPr>
          <p:cNvSpPr txBox="1"/>
          <p:nvPr/>
        </p:nvSpPr>
        <p:spPr>
          <a:xfrm>
            <a:off x="9067800" y="5031906"/>
            <a:ext cx="3043612"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chemeClr val="bg1"/>
                </a:solidFill>
                <a:effectLst/>
                <a:uLnTx/>
                <a:uFillTx/>
                <a:latin typeface="Source Sans 3" panose="020B0503030403020204" pitchFamily="34" charset="0"/>
                <a:ea typeface="+mn-ea"/>
                <a:cs typeface="+mn-cs"/>
              </a:rPr>
              <a:t>In-person classes and virtual training classes (VTC) qualify for Safety Council rebate external training credits.</a:t>
            </a:r>
          </a:p>
        </p:txBody>
      </p:sp>
      <p:pic>
        <p:nvPicPr>
          <p:cNvPr id="10" name="Graphic 9" descr="Lights On with solid fill">
            <a:extLst>
              <a:ext uri="{FF2B5EF4-FFF2-40B4-BE49-F238E27FC236}">
                <a16:creationId xmlns:a16="http://schemas.microsoft.com/office/drawing/2014/main" id="{7730CBE2-2BC8-2895-5705-F8EF6DF0593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95386" y="4925793"/>
            <a:ext cx="462117" cy="462117"/>
          </a:xfrm>
          <a:prstGeom prst="rect">
            <a:avLst/>
          </a:prstGeom>
        </p:spPr>
      </p:pic>
    </p:spTree>
    <p:extLst>
      <p:ext uri="{BB962C8B-B14F-4D97-AF65-F5344CB8AC3E}">
        <p14:creationId xmlns:p14="http://schemas.microsoft.com/office/powerpoint/2010/main" val="4011328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798E0-3828-4650-9359-2582A557A92F}"/>
              </a:ext>
            </a:extLst>
          </p:cNvPr>
          <p:cNvSpPr>
            <a:spLocks noGrp="1"/>
          </p:cNvSpPr>
          <p:nvPr>
            <p:ph type="title"/>
          </p:nvPr>
        </p:nvSpPr>
        <p:spPr>
          <a:xfrm>
            <a:off x="381000" y="558022"/>
            <a:ext cx="11430000" cy="732384"/>
          </a:xfrm>
        </p:spPr>
        <p:txBody>
          <a:bodyPr>
            <a:normAutofit/>
          </a:bodyPr>
          <a:lstStyle/>
          <a:p>
            <a:r>
              <a:rPr lang="en-US" sz="4000" dirty="0"/>
              <a:t>Employer Deadline Dates</a:t>
            </a:r>
          </a:p>
        </p:txBody>
      </p:sp>
      <p:sp>
        <p:nvSpPr>
          <p:cNvPr id="3" name="Text Placeholder 2">
            <a:extLst>
              <a:ext uri="{FF2B5EF4-FFF2-40B4-BE49-F238E27FC236}">
                <a16:creationId xmlns:a16="http://schemas.microsoft.com/office/drawing/2014/main" id="{D1A4D6B9-FDE5-3F70-CB97-4E9149DAEF58}"/>
              </a:ext>
            </a:extLst>
          </p:cNvPr>
          <p:cNvSpPr>
            <a:spLocks noGrp="1"/>
          </p:cNvSpPr>
          <p:nvPr>
            <p:ph type="body" sz="quarter" idx="12"/>
          </p:nvPr>
        </p:nvSpPr>
        <p:spPr>
          <a:xfrm>
            <a:off x="1055109" y="2081159"/>
            <a:ext cx="4839265" cy="4410176"/>
          </a:xfrm>
        </p:spPr>
        <p:txBody>
          <a:bodyPr wrap="square">
            <a:normAutofit/>
          </a:bodyPr>
          <a:lstStyle/>
          <a:p>
            <a:pPr marL="0" indent="0" rtl="0" fontAlgn="t">
              <a:buNone/>
            </a:pPr>
            <a:endParaRPr lang="en-US" sz="2400" dirty="0">
              <a:solidFill>
                <a:srgbClr val="002060"/>
              </a:solidFill>
              <a:effectLst/>
              <a:latin typeface="Source Sans 3" panose="020B0503030403020204" pitchFamily="34" charset="0"/>
            </a:endParaRPr>
          </a:p>
          <a:p>
            <a:pPr marL="0" indent="0">
              <a:lnSpc>
                <a:spcPct val="100000"/>
              </a:lnSpc>
              <a:buNone/>
            </a:pPr>
            <a:endParaRPr lang="en-US" sz="1900" b="0" i="0" dirty="0">
              <a:solidFill>
                <a:srgbClr val="002060"/>
              </a:solidFill>
              <a:effectLst/>
            </a:endParaRPr>
          </a:p>
        </p:txBody>
      </p:sp>
      <p:sp>
        <p:nvSpPr>
          <p:cNvPr id="4" name="Slide Number Placeholder 3">
            <a:extLst>
              <a:ext uri="{FF2B5EF4-FFF2-40B4-BE49-F238E27FC236}">
                <a16:creationId xmlns:a16="http://schemas.microsoft.com/office/drawing/2014/main" id="{91497D86-0D4F-CFA7-59A8-D1C44926BC64}"/>
              </a:ext>
            </a:extLst>
          </p:cNvPr>
          <p:cNvSpPr>
            <a:spLocks noGrp="1"/>
          </p:cNvSpPr>
          <p:nvPr>
            <p:ph type="sldNum" sz="quarter" idx="14"/>
          </p:nvPr>
        </p:nvSpPr>
        <p:spPr/>
        <p:txBody>
          <a:bodyPr/>
          <a:lstStyle/>
          <a:p>
            <a:fld id="{77F59FA7-9E35-E641-9260-462B0A5FC689}" type="slidenum">
              <a:rPr lang="en-US" smtClean="0"/>
              <a:pPr/>
              <a:t>7</a:t>
            </a:fld>
            <a:endParaRPr lang="en-US" dirty="0"/>
          </a:p>
        </p:txBody>
      </p:sp>
      <p:sp>
        <p:nvSpPr>
          <p:cNvPr id="7" name="TextBox 6">
            <a:extLst>
              <a:ext uri="{FF2B5EF4-FFF2-40B4-BE49-F238E27FC236}">
                <a16:creationId xmlns:a16="http://schemas.microsoft.com/office/drawing/2014/main" id="{1ED2D027-A229-424F-3F7F-5ED80EC3EB68}"/>
              </a:ext>
            </a:extLst>
          </p:cNvPr>
          <p:cNvSpPr txBox="1"/>
          <p:nvPr/>
        </p:nvSpPr>
        <p:spPr>
          <a:xfrm>
            <a:off x="1027381" y="1425407"/>
            <a:ext cx="4712516" cy="523220"/>
          </a:xfrm>
          <a:prstGeom prst="rect">
            <a:avLst/>
          </a:prstGeom>
          <a:noFill/>
        </p:spPr>
        <p:txBody>
          <a:bodyPr wrap="square" rtlCol="0">
            <a:spAutoFit/>
          </a:bodyPr>
          <a:lstStyle/>
          <a:p>
            <a:r>
              <a:rPr lang="en-US" sz="2800" b="1" dirty="0">
                <a:solidFill>
                  <a:srgbClr val="002060"/>
                </a:solidFill>
                <a:latin typeface="Source Sans 3" panose="020B0503030403020204" pitchFamily="34" charset="0"/>
              </a:rPr>
              <a:t>Private employer deadlines </a:t>
            </a:r>
          </a:p>
        </p:txBody>
      </p:sp>
      <p:sp>
        <p:nvSpPr>
          <p:cNvPr id="9" name="TextBox 8">
            <a:extLst>
              <a:ext uri="{FF2B5EF4-FFF2-40B4-BE49-F238E27FC236}">
                <a16:creationId xmlns:a16="http://schemas.microsoft.com/office/drawing/2014/main" id="{C74A6FF3-09C8-3F14-C66C-54A0CB712A6D}"/>
              </a:ext>
            </a:extLst>
          </p:cNvPr>
          <p:cNvSpPr txBox="1"/>
          <p:nvPr/>
        </p:nvSpPr>
        <p:spPr>
          <a:xfrm>
            <a:off x="6096000" y="1425407"/>
            <a:ext cx="4860946" cy="523220"/>
          </a:xfrm>
          <a:prstGeom prst="rect">
            <a:avLst/>
          </a:prstGeom>
          <a:noFill/>
        </p:spPr>
        <p:txBody>
          <a:bodyPr wrap="square" rtlCol="0">
            <a:spAutoFit/>
          </a:bodyPr>
          <a:lstStyle/>
          <a:p>
            <a:r>
              <a:rPr lang="en-US" sz="2800" b="1" dirty="0">
                <a:solidFill>
                  <a:srgbClr val="002060"/>
                </a:solidFill>
                <a:latin typeface="Source Sans 3" panose="020B0503030403020204" pitchFamily="34" charset="0"/>
              </a:rPr>
              <a:t>Public employer deadlines </a:t>
            </a:r>
          </a:p>
        </p:txBody>
      </p:sp>
      <p:graphicFrame>
        <p:nvGraphicFramePr>
          <p:cNvPr id="10" name="Table 9">
            <a:extLst>
              <a:ext uri="{FF2B5EF4-FFF2-40B4-BE49-F238E27FC236}">
                <a16:creationId xmlns:a16="http://schemas.microsoft.com/office/drawing/2014/main" id="{8195D1F7-A4CB-5F8B-0D7D-6ADC7D19D9FD}"/>
              </a:ext>
            </a:extLst>
          </p:cNvPr>
          <p:cNvGraphicFramePr>
            <a:graphicFrameLocks noGrp="1"/>
          </p:cNvGraphicFramePr>
          <p:nvPr>
            <p:extLst>
              <p:ext uri="{D42A27DB-BD31-4B8C-83A1-F6EECF244321}">
                <p14:modId xmlns:p14="http://schemas.microsoft.com/office/powerpoint/2010/main" val="2170182823"/>
              </p:ext>
            </p:extLst>
          </p:nvPr>
        </p:nvGraphicFramePr>
        <p:xfrm>
          <a:off x="5894374" y="1977712"/>
          <a:ext cx="5000533" cy="4678583"/>
        </p:xfrm>
        <a:graphic>
          <a:graphicData uri="http://schemas.openxmlformats.org/drawingml/2006/table">
            <a:tbl>
              <a:tblPr/>
              <a:tblGrid>
                <a:gridCol w="5000533">
                  <a:extLst>
                    <a:ext uri="{9D8B030D-6E8A-4147-A177-3AD203B41FA5}">
                      <a16:colId xmlns:a16="http://schemas.microsoft.com/office/drawing/2014/main" val="4241635640"/>
                    </a:ext>
                  </a:extLst>
                </a:gridCol>
              </a:tblGrid>
              <a:tr h="4678583">
                <a:tc>
                  <a:txBody>
                    <a:bodyPr/>
                    <a:lstStyle/>
                    <a:p>
                      <a:pPr marL="640080" lvl="1" indent="-342900" rtl="0" fontAlgn="t">
                        <a:lnSpc>
                          <a:spcPct val="100000"/>
                        </a:lnSpc>
                        <a:spcBef>
                          <a:spcPts val="300"/>
                        </a:spcBef>
                        <a:buClr>
                          <a:schemeClr val="accent2"/>
                        </a:buClr>
                        <a:buFont typeface="Arial" panose="020B0604020202020204" pitchFamily="34" charset="0"/>
                        <a:buChar char="•"/>
                      </a:pPr>
                      <a:r>
                        <a:rPr lang="en-US" sz="2000" b="1" dirty="0">
                          <a:solidFill>
                            <a:srgbClr val="002060"/>
                          </a:solidFill>
                          <a:effectLst/>
                          <a:latin typeface="Source Sans 3" panose="020B0503030403020204" pitchFamily="34" charset="0"/>
                        </a:rPr>
                        <a:t>Dec. 1 </a:t>
                      </a:r>
                      <a:r>
                        <a:rPr lang="en-US" sz="2000" dirty="0">
                          <a:solidFill>
                            <a:srgbClr val="002060"/>
                          </a:solidFill>
                          <a:effectLst/>
                          <a:latin typeface="Source Sans 3" panose="020B0503030403020204" pitchFamily="34" charset="0"/>
                        </a:rPr>
                        <a:t>– PEC last day for retro settlements.</a:t>
                      </a:r>
                    </a:p>
                    <a:p>
                      <a:pPr marL="640080" lvl="1" indent="-342900" rtl="0" fontAlgn="t">
                        <a:lnSpc>
                          <a:spcPct val="100000"/>
                        </a:lnSpc>
                        <a:spcBef>
                          <a:spcPts val="300"/>
                        </a:spcBef>
                        <a:buClr>
                          <a:schemeClr val="accent2"/>
                        </a:buClr>
                        <a:buFont typeface="Arial" panose="020B0604020202020204" pitchFamily="34" charset="0"/>
                        <a:buChar char="•"/>
                      </a:pPr>
                      <a:r>
                        <a:rPr lang="en-US" sz="2000" b="1" dirty="0">
                          <a:solidFill>
                            <a:srgbClr val="002060"/>
                          </a:solidFill>
                          <a:effectLst/>
                          <a:latin typeface="Source Sans 3" panose="020B0503030403020204" pitchFamily="34" charset="0"/>
                        </a:rPr>
                        <a:t>Dec. 23 </a:t>
                      </a:r>
                      <a:r>
                        <a:rPr lang="en-US" sz="2000" dirty="0">
                          <a:solidFill>
                            <a:srgbClr val="002060"/>
                          </a:solidFill>
                          <a:effectLst/>
                          <a:latin typeface="Source Sans 3" panose="020B0503030403020204" pitchFamily="34" charset="0"/>
                        </a:rPr>
                        <a:t>– First Installment due for PY 2025 </a:t>
                      </a:r>
                    </a:p>
                    <a:p>
                      <a:pPr marL="640080" marR="0" lvl="1" indent="-342900" algn="l" defTabSz="914400" rtl="0" eaLnBrk="1" fontAlgn="t" latinLnBrk="0" hangingPunct="1">
                        <a:lnSpc>
                          <a:spcPct val="100000"/>
                        </a:lnSpc>
                        <a:spcBef>
                          <a:spcPts val="300"/>
                        </a:spcBef>
                        <a:spcAft>
                          <a:spcPts val="0"/>
                        </a:spcAft>
                        <a:buClr>
                          <a:schemeClr val="accent2"/>
                        </a:buClr>
                        <a:buSzTx/>
                        <a:buFont typeface="Arial" panose="020B0604020202020204" pitchFamily="34" charset="0"/>
                        <a:buChar char="•"/>
                        <a:tabLst/>
                        <a:defRPr/>
                      </a:pPr>
                      <a:r>
                        <a:rPr lang="en-US" sz="2000" b="1" dirty="0">
                          <a:solidFill>
                            <a:srgbClr val="002060"/>
                          </a:solidFill>
                          <a:effectLst/>
                          <a:latin typeface="Source Sans 3" panose="020B0503030403020204" pitchFamily="34" charset="0"/>
                        </a:rPr>
                        <a:t>Jan. 1 </a:t>
                      </a:r>
                      <a:r>
                        <a:rPr lang="en-US" sz="2000" dirty="0">
                          <a:solidFill>
                            <a:srgbClr val="002060"/>
                          </a:solidFill>
                          <a:effectLst/>
                          <a:latin typeface="Source Sans 3" panose="020B0503030403020204" pitchFamily="34" charset="0"/>
                        </a:rPr>
                        <a:t>– PEC payroll true-up period for PY 2024 begins</a:t>
                      </a:r>
                    </a:p>
                    <a:p>
                      <a:pPr marL="640080" marR="0" lvl="1" indent="-342900" algn="l" defTabSz="914400" rtl="0" eaLnBrk="1" fontAlgn="t" latinLnBrk="0" hangingPunct="1">
                        <a:lnSpc>
                          <a:spcPct val="100000"/>
                        </a:lnSpc>
                        <a:spcBef>
                          <a:spcPts val="300"/>
                        </a:spcBef>
                        <a:spcAft>
                          <a:spcPts val="0"/>
                        </a:spcAft>
                        <a:buClr>
                          <a:schemeClr val="accent2"/>
                        </a:buClr>
                        <a:buSzTx/>
                        <a:buFont typeface="Arial" panose="020B0604020202020204" pitchFamily="34" charset="0"/>
                        <a:buChar char="•"/>
                        <a:tabLst/>
                        <a:defRPr/>
                      </a:pPr>
                      <a:r>
                        <a:rPr lang="en-US" sz="2000" b="1" dirty="0">
                          <a:solidFill>
                            <a:srgbClr val="002060"/>
                          </a:solidFill>
                          <a:effectLst/>
                          <a:latin typeface="Source Sans 3" panose="020B0503030403020204" pitchFamily="34" charset="0"/>
                        </a:rPr>
                        <a:t>Jan. 1 </a:t>
                      </a:r>
                      <a:r>
                        <a:rPr lang="en-US" sz="2000" dirty="0">
                          <a:solidFill>
                            <a:srgbClr val="002060"/>
                          </a:solidFill>
                          <a:effectLst/>
                          <a:latin typeface="Source Sans 3" panose="020B0503030403020204" pitchFamily="34" charset="0"/>
                        </a:rPr>
                        <a:t>– 2025 PEC policy year begins</a:t>
                      </a:r>
                    </a:p>
                    <a:p>
                      <a:pPr marL="640080" marR="0" lvl="1" indent="-342900" algn="l" defTabSz="914400" rtl="0" eaLnBrk="1" fontAlgn="t" latinLnBrk="0" hangingPunct="1">
                        <a:lnSpc>
                          <a:spcPct val="100000"/>
                        </a:lnSpc>
                        <a:spcBef>
                          <a:spcPts val="300"/>
                        </a:spcBef>
                        <a:spcAft>
                          <a:spcPts val="0"/>
                        </a:spcAft>
                        <a:buClr>
                          <a:schemeClr val="accent2"/>
                        </a:buClr>
                        <a:buSzTx/>
                        <a:buFont typeface="Arial" panose="020B0604020202020204" pitchFamily="34" charset="0"/>
                        <a:buChar char="•"/>
                        <a:tabLst/>
                        <a:defRPr/>
                      </a:pPr>
                      <a:r>
                        <a:rPr lang="en-US" sz="2000" b="1" dirty="0">
                          <a:solidFill>
                            <a:srgbClr val="002060"/>
                          </a:solidFill>
                          <a:effectLst/>
                          <a:latin typeface="Source Sans 3" panose="020B0503030403020204" pitchFamily="34" charset="0"/>
                        </a:rPr>
                        <a:t>Jan. 3 </a:t>
                      </a:r>
                      <a:r>
                        <a:rPr lang="en-US" sz="2000" dirty="0">
                          <a:solidFill>
                            <a:srgbClr val="002060"/>
                          </a:solidFill>
                          <a:effectLst/>
                          <a:latin typeface="Source Sans 3" panose="020B0503030403020204" pitchFamily="34" charset="0"/>
                        </a:rPr>
                        <a:t>– PEC Early Payment Discount due date</a:t>
                      </a:r>
                    </a:p>
                    <a:p>
                      <a:pPr marL="640080" marR="0" lvl="1" indent="-342900" algn="l" defTabSz="914400" rtl="0" eaLnBrk="1" fontAlgn="t" latinLnBrk="0" hangingPunct="1">
                        <a:lnSpc>
                          <a:spcPct val="100000"/>
                        </a:lnSpc>
                        <a:spcBef>
                          <a:spcPts val="300"/>
                        </a:spcBef>
                        <a:spcAft>
                          <a:spcPts val="0"/>
                        </a:spcAft>
                        <a:buClr>
                          <a:schemeClr val="accent2"/>
                        </a:buClr>
                        <a:buSzTx/>
                        <a:buFont typeface="Arial" panose="020B0604020202020204" pitchFamily="34" charset="0"/>
                        <a:buChar char="•"/>
                        <a:tabLst/>
                        <a:defRPr/>
                      </a:pPr>
                      <a:r>
                        <a:rPr lang="en-US" sz="2000" b="1" dirty="0">
                          <a:solidFill>
                            <a:srgbClr val="002060"/>
                          </a:solidFill>
                          <a:effectLst/>
                          <a:latin typeface="Source Sans 3" panose="020B0503030403020204" pitchFamily="34" charset="0"/>
                        </a:rPr>
                        <a:t>Jan. 31 </a:t>
                      </a:r>
                      <a:r>
                        <a:rPr lang="en-US" sz="2000" dirty="0">
                          <a:solidFill>
                            <a:srgbClr val="002060"/>
                          </a:solidFill>
                          <a:effectLst/>
                          <a:latin typeface="Source Sans 3" panose="020B0503030403020204" pitchFamily="34" charset="0"/>
                        </a:rPr>
                        <a:t>– PEC DFSP online safety management self-assessment deadline</a:t>
                      </a:r>
                    </a:p>
                    <a:p>
                      <a:pPr marL="640080" marR="0" lvl="1" indent="-342900" algn="l" defTabSz="914400" rtl="0" eaLnBrk="1" fontAlgn="t" latinLnBrk="0" hangingPunct="1">
                        <a:lnSpc>
                          <a:spcPct val="100000"/>
                        </a:lnSpc>
                        <a:spcBef>
                          <a:spcPts val="300"/>
                        </a:spcBef>
                        <a:spcAft>
                          <a:spcPts val="0"/>
                        </a:spcAft>
                        <a:buClr>
                          <a:schemeClr val="accent2"/>
                        </a:buClr>
                        <a:buSzTx/>
                        <a:buFont typeface="Arial" panose="020B0604020202020204" pitchFamily="34" charset="0"/>
                        <a:buChar char="•"/>
                        <a:tabLst/>
                        <a:defRPr/>
                      </a:pPr>
                      <a:r>
                        <a:rPr lang="en-US" sz="2000" b="1" dirty="0">
                          <a:solidFill>
                            <a:srgbClr val="002060"/>
                          </a:solidFill>
                          <a:effectLst/>
                          <a:latin typeface="Source Sans 3" panose="020B0503030403020204" pitchFamily="34" charset="0"/>
                        </a:rPr>
                        <a:t>Jan. 31 </a:t>
                      </a:r>
                      <a:r>
                        <a:rPr lang="en-US" sz="2000" dirty="0">
                          <a:solidFill>
                            <a:srgbClr val="002060"/>
                          </a:solidFill>
                          <a:effectLst/>
                          <a:latin typeface="Source Sans 3" panose="020B0503030403020204" pitchFamily="34" charset="0"/>
                        </a:rPr>
                        <a:t>– PEC DFSP accident analysis training deadline for Jan. 1 start date</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2200" dirty="0">
                        <a:solidFill>
                          <a:srgbClr val="002060"/>
                        </a:solidFill>
                        <a:effectLst/>
                        <a:latin typeface="Source Sans 3" panose="020B0503030403020204" pitchFamily="34" charset="0"/>
                      </a:endParaRPr>
                    </a:p>
                  </a:txBody>
                  <a:tcPr>
                    <a:lnL>
                      <a:noFill/>
                    </a:lnL>
                    <a:lnR>
                      <a:noFill/>
                    </a:lnR>
                    <a:lnT>
                      <a:noFill/>
                    </a:lnT>
                    <a:lnB>
                      <a:noFill/>
                    </a:lnB>
                    <a:solidFill>
                      <a:srgbClr val="FFFFFF"/>
                    </a:solidFill>
                  </a:tcPr>
                </a:tc>
                <a:extLst>
                  <a:ext uri="{0D108BD9-81ED-4DB2-BD59-A6C34878D82A}">
                    <a16:rowId xmlns:a16="http://schemas.microsoft.com/office/drawing/2014/main" val="2944273245"/>
                  </a:ext>
                </a:extLst>
              </a:tr>
            </a:tbl>
          </a:graphicData>
        </a:graphic>
      </p:graphicFrame>
      <p:sp>
        <p:nvSpPr>
          <p:cNvPr id="5" name="TextBox 4">
            <a:extLst>
              <a:ext uri="{FF2B5EF4-FFF2-40B4-BE49-F238E27FC236}">
                <a16:creationId xmlns:a16="http://schemas.microsoft.com/office/drawing/2014/main" id="{2B198E29-5117-0C9A-96C3-BC46E09D6CDF}"/>
              </a:ext>
            </a:extLst>
          </p:cNvPr>
          <p:cNvSpPr txBox="1"/>
          <p:nvPr/>
        </p:nvSpPr>
        <p:spPr>
          <a:xfrm>
            <a:off x="597528" y="2002740"/>
            <a:ext cx="5383394" cy="4247317"/>
          </a:xfrm>
          <a:prstGeom prst="rect">
            <a:avLst/>
          </a:prstGeom>
          <a:noFill/>
        </p:spPr>
        <p:txBody>
          <a:bodyPr wrap="square" rtlCol="0">
            <a:spAutoFit/>
          </a:bodyPr>
          <a:lstStyle/>
          <a:p>
            <a:pPr marL="640080" lvl="1" indent="-342900" fontAlgn="t">
              <a:spcBef>
                <a:spcPts val="300"/>
              </a:spcBef>
              <a:buClr>
                <a:schemeClr val="accent2"/>
              </a:buClr>
              <a:buFont typeface="Arial" panose="020B0604020202020204" pitchFamily="34" charset="0"/>
              <a:buChar char="•"/>
            </a:pPr>
            <a:r>
              <a:rPr lang="en-US" sz="2000" b="1" dirty="0">
                <a:solidFill>
                  <a:srgbClr val="002060"/>
                </a:solidFill>
                <a:effectLst/>
                <a:latin typeface="Source Sans 3" panose="020B0503030403020204" pitchFamily="34" charset="0"/>
              </a:rPr>
              <a:t>Dec. 31 </a:t>
            </a:r>
            <a:r>
              <a:rPr lang="en-US" sz="2000" dirty="0">
                <a:solidFill>
                  <a:srgbClr val="002060"/>
                </a:solidFill>
                <a:effectLst/>
                <a:latin typeface="Source Sans 3" panose="020B0503030403020204" pitchFamily="34" charset="0"/>
              </a:rPr>
              <a:t>– Grow Ohio deadline for employers with an initial policy effective date of Jan. 1 through June 30 to complete the program safety requirements. </a:t>
            </a:r>
          </a:p>
          <a:p>
            <a:pPr marL="640080" lvl="1" indent="-342900" fontAlgn="t">
              <a:spcBef>
                <a:spcPts val="300"/>
              </a:spcBef>
              <a:buClr>
                <a:schemeClr val="accent2"/>
              </a:buClr>
              <a:buFont typeface="Arial" panose="020B0604020202020204" pitchFamily="34" charset="0"/>
              <a:buChar char="•"/>
            </a:pPr>
            <a:r>
              <a:rPr lang="en-US" sz="2000" b="1" dirty="0">
                <a:solidFill>
                  <a:srgbClr val="002060"/>
                </a:solidFill>
              </a:rPr>
              <a:t>Jan. 31 </a:t>
            </a:r>
            <a:r>
              <a:rPr lang="en-US" sz="2000" dirty="0">
                <a:solidFill>
                  <a:srgbClr val="002060"/>
                </a:solidFill>
              </a:rPr>
              <a:t>– PA Deductible program application deadline for July 1 start date.</a:t>
            </a:r>
          </a:p>
          <a:p>
            <a:pPr marL="640080" lvl="1" indent="-342900" fontAlgn="t">
              <a:spcBef>
                <a:spcPts val="300"/>
              </a:spcBef>
              <a:buClr>
                <a:schemeClr val="accent2"/>
              </a:buClr>
              <a:buFont typeface="Arial" panose="020B0604020202020204" pitchFamily="34" charset="0"/>
              <a:buChar char="•"/>
            </a:pPr>
            <a:r>
              <a:rPr lang="en-US" sz="2000" b="1" dirty="0">
                <a:solidFill>
                  <a:srgbClr val="002060"/>
                </a:solidFill>
              </a:rPr>
              <a:t>Jan. 31 </a:t>
            </a:r>
            <a:r>
              <a:rPr lang="en-US" sz="2000" dirty="0">
                <a:solidFill>
                  <a:srgbClr val="002060"/>
                </a:solidFill>
              </a:rPr>
              <a:t>– PA Group Retro application deadline for July 1 start date</a:t>
            </a:r>
          </a:p>
          <a:p>
            <a:pPr marL="640080" lvl="1" indent="-342900" fontAlgn="t">
              <a:spcBef>
                <a:spcPts val="300"/>
              </a:spcBef>
              <a:buClr>
                <a:schemeClr val="accent2"/>
              </a:buClr>
              <a:buFont typeface="Arial" panose="020B0604020202020204" pitchFamily="34" charset="0"/>
              <a:buChar char="•"/>
            </a:pPr>
            <a:r>
              <a:rPr lang="en-US" sz="2000" b="1" dirty="0">
                <a:solidFill>
                  <a:srgbClr val="002060"/>
                </a:solidFill>
              </a:rPr>
              <a:t>Jan. 31 </a:t>
            </a:r>
            <a:r>
              <a:rPr lang="en-US" sz="2000" dirty="0">
                <a:solidFill>
                  <a:srgbClr val="002060"/>
                </a:solidFill>
              </a:rPr>
              <a:t>– PA Claim Impact Reduction Program (CIRP) application deadline for July 1 start date</a:t>
            </a:r>
          </a:p>
          <a:p>
            <a:pPr marL="640080" lvl="1" indent="-342900" fontAlgn="t">
              <a:spcBef>
                <a:spcPts val="300"/>
              </a:spcBef>
              <a:buClr>
                <a:schemeClr val="accent2"/>
              </a:buClr>
              <a:buFont typeface="Arial" panose="020B0604020202020204" pitchFamily="34" charset="0"/>
              <a:buChar char="•"/>
            </a:pPr>
            <a:r>
              <a:rPr lang="en-US" sz="2000" b="1" dirty="0">
                <a:solidFill>
                  <a:srgbClr val="002060"/>
                </a:solidFill>
              </a:rPr>
              <a:t>Jan. 31 </a:t>
            </a:r>
            <a:r>
              <a:rPr lang="en-US" sz="2000" dirty="0">
                <a:solidFill>
                  <a:srgbClr val="002060"/>
                </a:solidFill>
              </a:rPr>
              <a:t>– PA Individual Retro application deadline for July 1 start date</a:t>
            </a:r>
          </a:p>
        </p:txBody>
      </p:sp>
    </p:spTree>
    <p:extLst>
      <p:ext uri="{BB962C8B-B14F-4D97-AF65-F5344CB8AC3E}">
        <p14:creationId xmlns:p14="http://schemas.microsoft.com/office/powerpoint/2010/main" val="3167589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686C9-6966-DAC2-171D-BFCB702A1BC1}"/>
              </a:ext>
            </a:extLst>
          </p:cNvPr>
          <p:cNvSpPr>
            <a:spLocks noGrp="1"/>
          </p:cNvSpPr>
          <p:nvPr>
            <p:ph type="title"/>
          </p:nvPr>
        </p:nvSpPr>
        <p:spPr/>
        <p:txBody>
          <a:bodyPr>
            <a:normAutofit/>
          </a:bodyPr>
          <a:lstStyle/>
          <a:p>
            <a:r>
              <a:rPr lang="en-US" sz="4000" dirty="0"/>
              <a:t>Potential slide for region specific info.</a:t>
            </a:r>
          </a:p>
        </p:txBody>
      </p:sp>
      <p:sp>
        <p:nvSpPr>
          <p:cNvPr id="3" name="Text Placeholder 2">
            <a:extLst>
              <a:ext uri="{FF2B5EF4-FFF2-40B4-BE49-F238E27FC236}">
                <a16:creationId xmlns:a16="http://schemas.microsoft.com/office/drawing/2014/main" id="{1B3807FE-4417-4A18-25E0-0F95FC01D442}"/>
              </a:ext>
            </a:extLst>
          </p:cNvPr>
          <p:cNvSpPr>
            <a:spLocks noGrp="1"/>
          </p:cNvSpPr>
          <p:nvPr>
            <p:ph type="body" sz="quarter" idx="12"/>
          </p:nvPr>
        </p:nvSpPr>
        <p:spPr>
          <a:xfrm>
            <a:off x="988102" y="2227758"/>
            <a:ext cx="9365573" cy="3687268"/>
          </a:xfrm>
        </p:spPr>
        <p:txBody>
          <a:bodyPr>
            <a:normAutofit/>
          </a:bodyPr>
          <a:lstStyle/>
          <a:p>
            <a:r>
              <a:rPr lang="en-US" sz="2800" dirty="0">
                <a:solidFill>
                  <a:srgbClr val="002060"/>
                </a:solidFill>
              </a:rPr>
              <a:t>Examples include special events for this region/council.</a:t>
            </a:r>
          </a:p>
          <a:p>
            <a:r>
              <a:rPr lang="en-US" sz="2800" dirty="0">
                <a:solidFill>
                  <a:srgbClr val="002060"/>
                </a:solidFill>
              </a:rPr>
              <a:t>This slide should be produced by the region having a special event they want to promote. If no special event, you may hide this slide. </a:t>
            </a:r>
          </a:p>
          <a:p>
            <a:r>
              <a:rPr lang="en-US" sz="2800" dirty="0">
                <a:solidFill>
                  <a:srgbClr val="002060"/>
                </a:solidFill>
              </a:rPr>
              <a:t>Communications has policy to review prior to presentation.</a:t>
            </a:r>
          </a:p>
        </p:txBody>
      </p:sp>
      <p:sp>
        <p:nvSpPr>
          <p:cNvPr id="4" name="Slide Number Placeholder 3">
            <a:extLst>
              <a:ext uri="{FF2B5EF4-FFF2-40B4-BE49-F238E27FC236}">
                <a16:creationId xmlns:a16="http://schemas.microsoft.com/office/drawing/2014/main" id="{60B2AF49-D247-721E-4DE0-0EB929D7AE23}"/>
              </a:ext>
            </a:extLst>
          </p:cNvPr>
          <p:cNvSpPr>
            <a:spLocks noGrp="1"/>
          </p:cNvSpPr>
          <p:nvPr>
            <p:ph type="sldNum" sz="quarter" idx="14"/>
          </p:nvPr>
        </p:nvSpPr>
        <p:spPr/>
        <p:txBody>
          <a:bodyPr/>
          <a:lstStyle/>
          <a:p>
            <a:fld id="{77F59FA7-9E35-E641-9260-462B0A5FC689}" type="slidenum">
              <a:rPr lang="en-US" smtClean="0"/>
              <a:pPr/>
              <a:t>8</a:t>
            </a:fld>
            <a:endParaRPr lang="en-US" dirty="0"/>
          </a:p>
        </p:txBody>
      </p:sp>
    </p:spTree>
    <p:extLst>
      <p:ext uri="{BB962C8B-B14F-4D97-AF65-F5344CB8AC3E}">
        <p14:creationId xmlns:p14="http://schemas.microsoft.com/office/powerpoint/2010/main" val="3957328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9930E-00AE-56E1-BB7C-2055A7E535A0}"/>
              </a:ext>
            </a:extLst>
          </p:cNvPr>
          <p:cNvSpPr>
            <a:spLocks noGrp="1"/>
          </p:cNvSpPr>
          <p:nvPr>
            <p:ph type="title"/>
          </p:nvPr>
        </p:nvSpPr>
        <p:spPr>
          <a:xfrm>
            <a:off x="381000" y="830506"/>
            <a:ext cx="11430000" cy="1308703"/>
          </a:xfrm>
        </p:spPr>
        <p:txBody>
          <a:bodyPr>
            <a:normAutofit/>
          </a:bodyPr>
          <a:lstStyle/>
          <a:p>
            <a:r>
              <a:rPr lang="en-US" dirty="0">
                <a:latin typeface="Source Sans 3"/>
              </a:rPr>
              <a:t>Electronic  Recordkeeping</a:t>
            </a:r>
            <a:endParaRPr lang="en-US" dirty="0"/>
          </a:p>
        </p:txBody>
      </p:sp>
      <p:sp>
        <p:nvSpPr>
          <p:cNvPr id="3" name="Text Placeholder 2">
            <a:extLst>
              <a:ext uri="{FF2B5EF4-FFF2-40B4-BE49-F238E27FC236}">
                <a16:creationId xmlns:a16="http://schemas.microsoft.com/office/drawing/2014/main" id="{CC08C658-87FC-153A-ACCF-62527B7767C6}"/>
              </a:ext>
            </a:extLst>
          </p:cNvPr>
          <p:cNvSpPr>
            <a:spLocks noGrp="1" noRot="1" noMove="1" noResize="1" noEditPoints="1" noAdjustHandles="1" noChangeArrowheads="1" noChangeShapeType="1"/>
          </p:cNvSpPr>
          <p:nvPr>
            <p:ph type="body" sz="quarter" idx="10"/>
          </p:nvPr>
        </p:nvSpPr>
        <p:spPr>
          <a:xfrm>
            <a:off x="1055077" y="1964267"/>
            <a:ext cx="10072468" cy="3285066"/>
          </a:xfrm>
        </p:spPr>
        <p:txBody>
          <a:bodyPr>
            <a:normAutofit/>
          </a:bodyPr>
          <a:lstStyle/>
          <a:p>
            <a:r>
              <a:rPr lang="en-US" sz="3200" dirty="0">
                <a:solidFill>
                  <a:srgbClr val="002060"/>
                </a:solidFill>
                <a:latin typeface="Source Sans 3 "/>
              </a:rPr>
              <a:t>OSHA recordkeeping in 2024</a:t>
            </a:r>
          </a:p>
          <a:p>
            <a:pPr algn="l"/>
            <a:r>
              <a:rPr lang="en-US" b="0" i="0" dirty="0">
                <a:solidFill>
                  <a:srgbClr val="002060"/>
                </a:solidFill>
                <a:effectLst/>
                <a:latin typeface="Source Sans 3 "/>
              </a:rPr>
              <a:t>Effective </a:t>
            </a:r>
            <a:r>
              <a:rPr lang="en-US" i="0" dirty="0">
                <a:solidFill>
                  <a:srgbClr val="002060"/>
                </a:solidFill>
                <a:effectLst/>
                <a:latin typeface="Source Sans 3 "/>
              </a:rPr>
              <a:t>Jan. 1, 2024, employers in </a:t>
            </a:r>
            <a:r>
              <a:rPr lang="en-US" b="1" i="1" dirty="0">
                <a:solidFill>
                  <a:srgbClr val="002060"/>
                </a:solidFill>
                <a:effectLst/>
                <a:latin typeface="Source Sans 3 "/>
              </a:rPr>
              <a:t>high-hazard industries </a:t>
            </a:r>
            <a:r>
              <a:rPr lang="en-US" i="0" dirty="0">
                <a:solidFill>
                  <a:srgbClr val="002060"/>
                </a:solidFill>
                <a:effectLst/>
                <a:latin typeface="Source Sans 3 "/>
              </a:rPr>
              <a:t>are required to submit injury and illness information under a new OSHA electronic reporting rule.</a:t>
            </a:r>
          </a:p>
          <a:p>
            <a:pPr algn="l"/>
            <a:endParaRPr lang="en-US" i="0" dirty="0">
              <a:solidFill>
                <a:srgbClr val="111111"/>
              </a:solidFill>
              <a:effectLst/>
              <a:latin typeface="Roboto" panose="02000000000000000000" pitchFamily="2" charset="0"/>
            </a:endParaRPr>
          </a:p>
          <a:p>
            <a:pPr algn="l"/>
            <a:endParaRPr lang="en-US" dirty="0">
              <a:solidFill>
                <a:srgbClr val="111111"/>
              </a:solidFill>
              <a:latin typeface="Roboto" panose="02000000000000000000" pitchFamily="2" charset="0"/>
            </a:endParaRPr>
          </a:p>
          <a:p>
            <a:pPr algn="l"/>
            <a:endParaRPr lang="en-US" dirty="0"/>
          </a:p>
        </p:txBody>
      </p:sp>
    </p:spTree>
    <p:extLst>
      <p:ext uri="{BB962C8B-B14F-4D97-AF65-F5344CB8AC3E}">
        <p14:creationId xmlns:p14="http://schemas.microsoft.com/office/powerpoint/2010/main" val="4193706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B0FA5-38C3-39A3-8E29-65B16CBAC49D}"/>
              </a:ext>
            </a:extLst>
          </p:cNvPr>
          <p:cNvSpPr>
            <a:spLocks noGrp="1"/>
          </p:cNvSpPr>
          <p:nvPr>
            <p:ph type="title"/>
          </p:nvPr>
        </p:nvSpPr>
        <p:spPr/>
        <p:txBody>
          <a:bodyPr>
            <a:normAutofit/>
          </a:bodyPr>
          <a:lstStyle/>
          <a:p>
            <a:r>
              <a:rPr lang="en-US" sz="4800" dirty="0"/>
              <a:t>High Hazard Industries</a:t>
            </a:r>
          </a:p>
        </p:txBody>
      </p:sp>
      <p:sp>
        <p:nvSpPr>
          <p:cNvPr id="3" name="Text Placeholder 2">
            <a:extLst>
              <a:ext uri="{FF2B5EF4-FFF2-40B4-BE49-F238E27FC236}">
                <a16:creationId xmlns:a16="http://schemas.microsoft.com/office/drawing/2014/main" id="{715B25D9-E06C-0F8A-740D-00BEC2B841DB}"/>
              </a:ext>
            </a:extLst>
          </p:cNvPr>
          <p:cNvSpPr>
            <a:spLocks noGrp="1"/>
          </p:cNvSpPr>
          <p:nvPr>
            <p:ph type="body" sz="quarter" idx="12"/>
          </p:nvPr>
        </p:nvSpPr>
        <p:spPr>
          <a:xfrm>
            <a:off x="1064302" y="2008683"/>
            <a:ext cx="9157060" cy="3905734"/>
          </a:xfrm>
        </p:spPr>
        <p:txBody>
          <a:bodyPr>
            <a:normAutofit fontScale="92500" lnSpcReduction="10000"/>
          </a:bodyPr>
          <a:lstStyle/>
          <a:p>
            <a:pPr marL="0" indent="0">
              <a:buNone/>
            </a:pPr>
            <a:r>
              <a:rPr lang="en-US" sz="2600" b="0" i="0" dirty="0">
                <a:solidFill>
                  <a:srgbClr val="002060"/>
                </a:solidFill>
                <a:effectLst/>
                <a:latin typeface="Soruce sans 3"/>
              </a:rPr>
              <a:t>OSHA recordkeeping requirements mandate specific establishments in high-hazard industries to submit electronically. </a:t>
            </a:r>
          </a:p>
          <a:p>
            <a:pPr marL="0" indent="0">
              <a:buNone/>
            </a:pPr>
            <a:br>
              <a:rPr lang="en-US" sz="2600" b="0" i="0" dirty="0">
                <a:solidFill>
                  <a:srgbClr val="002060"/>
                </a:solidFill>
                <a:effectLst/>
                <a:latin typeface="Soruce sans 3"/>
              </a:rPr>
            </a:br>
            <a:r>
              <a:rPr lang="en-US" sz="2600" b="0" i="0" dirty="0">
                <a:solidFill>
                  <a:schemeClr val="accent2"/>
                </a:solidFill>
                <a:effectLst/>
                <a:latin typeface="Soruce sans 3"/>
              </a:rPr>
              <a:t>•</a:t>
            </a:r>
            <a:r>
              <a:rPr lang="en-US" sz="2600" b="0" i="0" dirty="0">
                <a:solidFill>
                  <a:srgbClr val="002060"/>
                </a:solidFill>
                <a:effectLst/>
                <a:latin typeface="Soruce sans 3"/>
              </a:rPr>
              <a:t> Manufacturing			</a:t>
            </a:r>
            <a:r>
              <a:rPr lang="en-US" sz="2600" b="0" i="0" dirty="0">
                <a:solidFill>
                  <a:schemeClr val="accent2"/>
                </a:solidFill>
                <a:effectLst/>
                <a:latin typeface="Soruce sans 3"/>
              </a:rPr>
              <a:t>•</a:t>
            </a:r>
            <a:r>
              <a:rPr lang="en-US" sz="2600" b="0" i="0" dirty="0">
                <a:solidFill>
                  <a:srgbClr val="002060"/>
                </a:solidFill>
                <a:effectLst/>
                <a:latin typeface="Soruce sans 3"/>
              </a:rPr>
              <a:t>Grocery stores</a:t>
            </a:r>
            <a:br>
              <a:rPr lang="en-US" sz="2600" b="0" i="0" dirty="0">
                <a:solidFill>
                  <a:srgbClr val="002060"/>
                </a:solidFill>
                <a:effectLst/>
                <a:latin typeface="Soruce sans 3"/>
              </a:rPr>
            </a:br>
            <a:r>
              <a:rPr lang="en-US" sz="2600" b="0" i="0" dirty="0">
                <a:solidFill>
                  <a:schemeClr val="accent2"/>
                </a:solidFill>
                <a:effectLst/>
                <a:latin typeface="Soruce sans 3"/>
              </a:rPr>
              <a:t>•</a:t>
            </a:r>
            <a:r>
              <a:rPr lang="en-US" sz="2600" b="0" i="0" dirty="0">
                <a:solidFill>
                  <a:srgbClr val="002060"/>
                </a:solidFill>
                <a:effectLst/>
                <a:latin typeface="Soruce sans 3"/>
              </a:rPr>
              <a:t> Agriculture				</a:t>
            </a:r>
            <a:r>
              <a:rPr lang="en-US" sz="2600" b="0" i="0" dirty="0">
                <a:solidFill>
                  <a:schemeClr val="accent2"/>
                </a:solidFill>
                <a:effectLst/>
                <a:latin typeface="Soruce sans 3"/>
              </a:rPr>
              <a:t>•</a:t>
            </a:r>
            <a:r>
              <a:rPr lang="en-US" sz="2600" b="0" i="0" dirty="0">
                <a:solidFill>
                  <a:srgbClr val="002060"/>
                </a:solidFill>
                <a:effectLst/>
                <a:latin typeface="Soruce sans 3"/>
              </a:rPr>
              <a:t>Construction</a:t>
            </a:r>
            <a:br>
              <a:rPr lang="en-US" sz="2600" b="0" i="0" dirty="0">
                <a:solidFill>
                  <a:srgbClr val="002060"/>
                </a:solidFill>
                <a:effectLst/>
                <a:latin typeface="Soruce sans 3"/>
              </a:rPr>
            </a:br>
            <a:r>
              <a:rPr lang="en-US" sz="2600" b="0" i="0" dirty="0">
                <a:solidFill>
                  <a:schemeClr val="accent2"/>
                </a:solidFill>
                <a:effectLst/>
                <a:latin typeface="Soruce sans 3"/>
              </a:rPr>
              <a:t>•</a:t>
            </a:r>
            <a:r>
              <a:rPr lang="en-US" sz="2600" b="0" i="0" dirty="0">
                <a:solidFill>
                  <a:srgbClr val="002060"/>
                </a:solidFill>
                <a:effectLst/>
                <a:latin typeface="Soruce sans 3"/>
              </a:rPr>
              <a:t> Transportation			</a:t>
            </a:r>
            <a:r>
              <a:rPr lang="en-US" sz="2600" b="0" i="0" dirty="0">
                <a:solidFill>
                  <a:schemeClr val="accent2"/>
                </a:solidFill>
                <a:effectLst/>
                <a:latin typeface="Soruce sans 3"/>
              </a:rPr>
              <a:t>•</a:t>
            </a:r>
            <a:r>
              <a:rPr lang="en-US" sz="2600" b="0" i="0" dirty="0">
                <a:solidFill>
                  <a:srgbClr val="002060"/>
                </a:solidFill>
                <a:effectLst/>
                <a:latin typeface="Soruce sans 3"/>
              </a:rPr>
              <a:t>Warehousing</a:t>
            </a:r>
            <a:br>
              <a:rPr lang="en-US" sz="2600" b="0" i="0" dirty="0">
                <a:solidFill>
                  <a:srgbClr val="002060"/>
                </a:solidFill>
                <a:effectLst/>
                <a:latin typeface="Soruce sans 3"/>
              </a:rPr>
            </a:br>
            <a:r>
              <a:rPr lang="en-US" sz="2600" b="0" i="0" dirty="0">
                <a:solidFill>
                  <a:schemeClr val="accent2"/>
                </a:solidFill>
                <a:effectLst/>
                <a:latin typeface="Soruce sans 3"/>
              </a:rPr>
              <a:t>• </a:t>
            </a:r>
            <a:r>
              <a:rPr lang="en-US" sz="2600" b="0" i="0" dirty="0">
                <a:solidFill>
                  <a:srgbClr val="002060"/>
                </a:solidFill>
                <a:effectLst/>
                <a:latin typeface="Soruce sans 3"/>
              </a:rPr>
              <a:t>Storage				</a:t>
            </a:r>
            <a:r>
              <a:rPr lang="en-US" sz="2600" b="0" i="0" dirty="0">
                <a:solidFill>
                  <a:schemeClr val="accent2"/>
                </a:solidFill>
                <a:effectLst/>
                <a:latin typeface="Soruce sans 3"/>
              </a:rPr>
              <a:t>•</a:t>
            </a:r>
            <a:r>
              <a:rPr lang="en-US" sz="2600" b="0" i="0" dirty="0">
                <a:solidFill>
                  <a:srgbClr val="002060"/>
                </a:solidFill>
                <a:effectLst/>
                <a:latin typeface="Soruce sans 3"/>
              </a:rPr>
              <a:t>Retail</a:t>
            </a:r>
          </a:p>
          <a:p>
            <a:pPr marL="0" indent="0">
              <a:buNone/>
            </a:pPr>
            <a:br>
              <a:rPr lang="en-US" sz="2600" b="0" i="0" dirty="0">
                <a:solidFill>
                  <a:srgbClr val="002060"/>
                </a:solidFill>
                <a:effectLst/>
                <a:latin typeface="Soruce sans 3"/>
              </a:rPr>
            </a:br>
            <a:r>
              <a:rPr lang="en-US" sz="2600" b="0" i="0" dirty="0">
                <a:solidFill>
                  <a:srgbClr val="002060"/>
                </a:solidFill>
                <a:effectLst/>
                <a:latin typeface="Soruce sans 3"/>
              </a:rPr>
              <a:t>A list is available in Appendix B to Subpart E of 29 CFR 1904.</a:t>
            </a:r>
          </a:p>
          <a:p>
            <a:endParaRPr lang="en-US" dirty="0"/>
          </a:p>
        </p:txBody>
      </p:sp>
      <p:sp>
        <p:nvSpPr>
          <p:cNvPr id="4" name="Slide Number Placeholder 3">
            <a:extLst>
              <a:ext uri="{FF2B5EF4-FFF2-40B4-BE49-F238E27FC236}">
                <a16:creationId xmlns:a16="http://schemas.microsoft.com/office/drawing/2014/main" id="{B43D47DB-E2A5-AE06-F3BD-1B4612890489}"/>
              </a:ext>
            </a:extLst>
          </p:cNvPr>
          <p:cNvSpPr>
            <a:spLocks noGrp="1"/>
          </p:cNvSpPr>
          <p:nvPr>
            <p:ph type="sldNum" sz="quarter" idx="14"/>
          </p:nvPr>
        </p:nvSpPr>
        <p:spPr/>
        <p:txBody>
          <a:bodyPr/>
          <a:lstStyle/>
          <a:p>
            <a:fld id="{383B7B7A-CDDA-7C44-B1B0-1F1E45567B3B}" type="slidenum">
              <a:rPr lang="en-US" smtClean="0"/>
              <a:pPr/>
              <a:t>10</a:t>
            </a:fld>
            <a:endParaRPr lang="en-US" dirty="0"/>
          </a:p>
        </p:txBody>
      </p:sp>
    </p:spTree>
    <p:extLst>
      <p:ext uri="{BB962C8B-B14F-4D97-AF65-F5344CB8AC3E}">
        <p14:creationId xmlns:p14="http://schemas.microsoft.com/office/powerpoint/2010/main" val="1397316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p:txBody>
          <a:bodyPr>
            <a:noAutofit/>
          </a:bodyPr>
          <a:lstStyle/>
          <a:p>
            <a:r>
              <a:rPr lang="en-US" sz="4800" dirty="0"/>
              <a:t>Who Must submit electronic data</a:t>
            </a:r>
          </a:p>
        </p:txBody>
      </p:sp>
      <p:sp>
        <p:nvSpPr>
          <p:cNvPr id="12" name="Text Placeholder 11">
            <a:extLst>
              <a:ext uri="{FF2B5EF4-FFF2-40B4-BE49-F238E27FC236}">
                <a16:creationId xmlns:a16="http://schemas.microsoft.com/office/drawing/2014/main" id="{0D18B4DA-6480-FC15-D9A9-0275EF6126D6}"/>
              </a:ext>
            </a:extLst>
          </p:cNvPr>
          <p:cNvSpPr>
            <a:spLocks noGrp="1"/>
          </p:cNvSpPr>
          <p:nvPr>
            <p:ph type="body" sz="quarter" idx="12"/>
          </p:nvPr>
        </p:nvSpPr>
        <p:spPr>
          <a:xfrm>
            <a:off x="1064302" y="2008683"/>
            <a:ext cx="8903564" cy="3687268"/>
          </a:xfrm>
        </p:spPr>
        <p:txBody>
          <a:bodyPr>
            <a:normAutofit/>
          </a:bodyPr>
          <a:lstStyle/>
          <a:p>
            <a:r>
              <a:rPr lang="en-US" b="0" i="0" dirty="0">
                <a:solidFill>
                  <a:srgbClr val="002060"/>
                </a:solidFill>
                <a:effectLst/>
                <a:latin typeface="Source Sans 3 "/>
              </a:rPr>
              <a:t>Employers with 100 or more employees must electronically submit annual data</a:t>
            </a:r>
          </a:p>
          <a:p>
            <a:r>
              <a:rPr lang="en-US" b="0" i="0" dirty="0">
                <a:solidFill>
                  <a:srgbClr val="002060"/>
                </a:solidFill>
                <a:effectLst/>
                <a:latin typeface="Source Sans 3 "/>
              </a:rPr>
              <a:t>Form 300 (Log of Work-Related Injuries and Illnesses) </a:t>
            </a:r>
            <a:endParaRPr lang="en-US" b="1" dirty="0">
              <a:solidFill>
                <a:srgbClr val="002060"/>
              </a:solidFill>
              <a:latin typeface="Source Sans 3 "/>
            </a:endParaRPr>
          </a:p>
          <a:p>
            <a:r>
              <a:rPr lang="en-US" b="0" i="0" dirty="0">
                <a:solidFill>
                  <a:srgbClr val="002060"/>
                </a:solidFill>
                <a:effectLst/>
                <a:latin typeface="Source Sans 3 "/>
              </a:rPr>
              <a:t>Form 301 (Injury and Illness Incident Report)</a:t>
            </a:r>
          </a:p>
          <a:p>
            <a:r>
              <a:rPr lang="en-US" b="0" i="0" dirty="0">
                <a:solidFill>
                  <a:srgbClr val="002060"/>
                </a:solidFill>
                <a:effectLst/>
                <a:latin typeface="Source Sans 3 "/>
              </a:rPr>
              <a:t>Form 300A (Summary of Work-Related Injuries and Illnesses)</a:t>
            </a:r>
            <a:endParaRPr lang="en-US" dirty="0">
              <a:solidFill>
                <a:srgbClr val="002060"/>
              </a:solidFill>
              <a:latin typeface="Source Sans 3 "/>
            </a:endParaRPr>
          </a:p>
        </p:txBody>
      </p:sp>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11</a:t>
            </a:fld>
            <a:endParaRPr lang="en-US" dirty="0"/>
          </a:p>
        </p:txBody>
      </p:sp>
      <p:sp>
        <p:nvSpPr>
          <p:cNvPr id="9" name="Footer Placeholder 8">
            <a:extLst>
              <a:ext uri="{FF2B5EF4-FFF2-40B4-BE49-F238E27FC236}">
                <a16:creationId xmlns:a16="http://schemas.microsoft.com/office/drawing/2014/main" id="{ED53E77B-63B3-DB2A-2CD0-C5EA2F4F7EC6}"/>
              </a:ext>
            </a:extLst>
          </p:cNvPr>
          <p:cNvSpPr>
            <a:spLocks noGrp="1"/>
          </p:cNvSpPr>
          <p:nvPr>
            <p:ph type="ftr" sz="quarter" idx="4294967295"/>
          </p:nvPr>
        </p:nvSpPr>
        <p:spPr>
          <a:xfrm>
            <a:off x="0" y="6356350"/>
            <a:ext cx="7934325" cy="365125"/>
          </a:xfrm>
          <a:prstGeom prst="rect">
            <a:avLst/>
          </a:prstGeom>
        </p:spPr>
        <p:txBody>
          <a:bodyPr/>
          <a:lstStyle/>
          <a:p>
            <a:r>
              <a:rPr lang="en-US" dirty="0"/>
              <a:t>      </a:t>
            </a:r>
          </a:p>
        </p:txBody>
      </p:sp>
    </p:spTree>
    <p:extLst>
      <p:ext uri="{BB962C8B-B14F-4D97-AF65-F5344CB8AC3E}">
        <p14:creationId xmlns:p14="http://schemas.microsoft.com/office/powerpoint/2010/main" val="277651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a:xfrm>
            <a:off x="380999" y="559087"/>
            <a:ext cx="11632809" cy="1269713"/>
          </a:xfrm>
        </p:spPr>
        <p:txBody>
          <a:bodyPr>
            <a:noAutofit/>
          </a:bodyPr>
          <a:lstStyle/>
          <a:p>
            <a:r>
              <a:rPr lang="en-US" sz="4800" b="1" i="0" dirty="0">
                <a:effectLst/>
                <a:latin typeface="Source Sans 3 "/>
              </a:rPr>
              <a:t>Who Is Exempt from the OSHA Electronic Reporting Rule?</a:t>
            </a:r>
            <a:endParaRPr lang="en-US" sz="4800" dirty="0">
              <a:latin typeface="Source Sans 3 "/>
            </a:endParaRPr>
          </a:p>
        </p:txBody>
      </p:sp>
      <p:sp>
        <p:nvSpPr>
          <p:cNvPr id="12" name="Text Placeholder 11">
            <a:extLst>
              <a:ext uri="{FF2B5EF4-FFF2-40B4-BE49-F238E27FC236}">
                <a16:creationId xmlns:a16="http://schemas.microsoft.com/office/drawing/2014/main" id="{0D18B4DA-6480-FC15-D9A9-0275EF6126D6}"/>
              </a:ext>
            </a:extLst>
          </p:cNvPr>
          <p:cNvSpPr>
            <a:spLocks noGrp="1"/>
          </p:cNvSpPr>
          <p:nvPr>
            <p:ph type="body" sz="quarter" idx="12"/>
          </p:nvPr>
        </p:nvSpPr>
        <p:spPr>
          <a:xfrm>
            <a:off x="1064302" y="2324533"/>
            <a:ext cx="10746698" cy="3536083"/>
          </a:xfrm>
        </p:spPr>
        <p:txBody>
          <a:bodyPr>
            <a:noAutofit/>
          </a:bodyPr>
          <a:lstStyle/>
          <a:p>
            <a:r>
              <a:rPr lang="en-US" b="0" i="0" dirty="0">
                <a:solidFill>
                  <a:srgbClr val="002060"/>
                </a:solidFill>
                <a:effectLst/>
              </a:rPr>
              <a:t>Establishments with 19 or fewer employees in the previous calendar year, regardless of the industry.</a:t>
            </a:r>
          </a:p>
          <a:p>
            <a:r>
              <a:rPr lang="en-US" b="0" i="0" dirty="0">
                <a:solidFill>
                  <a:srgbClr val="002060"/>
                </a:solidFill>
                <a:effectLst/>
              </a:rPr>
              <a:t>Establishments with exemption according to Appendix A </a:t>
            </a:r>
            <a:r>
              <a:rPr lang="en-US" dirty="0">
                <a:solidFill>
                  <a:srgbClr val="002060"/>
                </a:solidFill>
              </a:rPr>
              <a:t>re</a:t>
            </a:r>
            <a:r>
              <a:rPr lang="en-US" b="0" i="0" dirty="0">
                <a:solidFill>
                  <a:srgbClr val="002060"/>
                </a:solidFill>
                <a:effectLst/>
              </a:rPr>
              <a:t>cordkeeping regulation, regardless of their size.</a:t>
            </a:r>
          </a:p>
          <a:p>
            <a:r>
              <a:rPr lang="en-US" b="0" i="0" dirty="0">
                <a:solidFill>
                  <a:srgbClr val="002060"/>
                </a:solidFill>
                <a:effectLst/>
              </a:rPr>
              <a:t>Establishments with 20 to 249 employees in the previous calendar year that are not listed in Appendix A, to subpart B, do not have to submit. </a:t>
            </a:r>
            <a:br>
              <a:rPr lang="en-US" dirty="0"/>
            </a:br>
            <a:endParaRPr lang="en-US" dirty="0"/>
          </a:p>
        </p:txBody>
      </p:sp>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12</a:t>
            </a:fld>
            <a:endParaRPr lang="en-US" dirty="0"/>
          </a:p>
        </p:txBody>
      </p:sp>
      <p:sp>
        <p:nvSpPr>
          <p:cNvPr id="9" name="Footer Placeholder 8">
            <a:extLst>
              <a:ext uri="{FF2B5EF4-FFF2-40B4-BE49-F238E27FC236}">
                <a16:creationId xmlns:a16="http://schemas.microsoft.com/office/drawing/2014/main" id="{ED53E77B-63B3-DB2A-2CD0-C5EA2F4F7EC6}"/>
              </a:ext>
            </a:extLst>
          </p:cNvPr>
          <p:cNvSpPr>
            <a:spLocks noGrp="1"/>
          </p:cNvSpPr>
          <p:nvPr>
            <p:ph type="ftr" sz="quarter" idx="4294967295"/>
          </p:nvPr>
        </p:nvSpPr>
        <p:spPr>
          <a:xfrm>
            <a:off x="0" y="6356350"/>
            <a:ext cx="7934325" cy="365125"/>
          </a:xfrm>
          <a:prstGeom prst="rect">
            <a:avLst/>
          </a:prstGeom>
        </p:spPr>
        <p:txBody>
          <a:bodyPr/>
          <a:lstStyle/>
          <a:p>
            <a:r>
              <a:rPr lang="en-US" dirty="0"/>
              <a:t>      </a:t>
            </a:r>
          </a:p>
        </p:txBody>
      </p:sp>
    </p:spTree>
    <p:extLst>
      <p:ext uri="{BB962C8B-B14F-4D97-AF65-F5344CB8AC3E}">
        <p14:creationId xmlns:p14="http://schemas.microsoft.com/office/powerpoint/2010/main" val="2471765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a:xfrm>
            <a:off x="380999" y="559087"/>
            <a:ext cx="11632809" cy="698213"/>
          </a:xfrm>
        </p:spPr>
        <p:txBody>
          <a:bodyPr>
            <a:noAutofit/>
          </a:bodyPr>
          <a:lstStyle/>
          <a:p>
            <a:r>
              <a:rPr lang="en-US" sz="4800" b="1" i="0" dirty="0">
                <a:effectLst/>
                <a:latin typeface="Source Sans 3 "/>
              </a:rPr>
              <a:t>Summary</a:t>
            </a:r>
            <a:endParaRPr lang="en-US" sz="4800" dirty="0">
              <a:latin typeface="Source Sans 3 "/>
            </a:endParaRPr>
          </a:p>
        </p:txBody>
      </p:sp>
      <p:sp>
        <p:nvSpPr>
          <p:cNvPr id="12" name="Text Placeholder 11">
            <a:extLst>
              <a:ext uri="{FF2B5EF4-FFF2-40B4-BE49-F238E27FC236}">
                <a16:creationId xmlns:a16="http://schemas.microsoft.com/office/drawing/2014/main" id="{0D18B4DA-6480-FC15-D9A9-0275EF6126D6}"/>
              </a:ext>
            </a:extLst>
          </p:cNvPr>
          <p:cNvSpPr>
            <a:spLocks noGrp="1"/>
          </p:cNvSpPr>
          <p:nvPr>
            <p:ph type="body" sz="quarter" idx="12"/>
          </p:nvPr>
        </p:nvSpPr>
        <p:spPr>
          <a:xfrm>
            <a:off x="1064302" y="1257301"/>
            <a:ext cx="10746698" cy="5339442"/>
          </a:xfrm>
        </p:spPr>
        <p:txBody>
          <a:bodyPr>
            <a:noAutofit/>
          </a:bodyPr>
          <a:lstStyle/>
          <a:p>
            <a:pPr marL="0" marR="0" indent="0">
              <a:spcBef>
                <a:spcPts val="0"/>
              </a:spcBef>
              <a:spcAft>
                <a:spcPts val="0"/>
              </a:spcAft>
              <a:buNone/>
            </a:pPr>
            <a:r>
              <a:rPr lang="en-US" b="1" dirty="0">
                <a:solidFill>
                  <a:srgbClr val="002060"/>
                </a:solidFill>
                <a:effectLst/>
                <a:ea typeface="Calibri" panose="020F0502020204030204" pitchFamily="34" charset="0"/>
              </a:rPr>
              <a:t>WHO	</a:t>
            </a:r>
            <a:r>
              <a:rPr lang="en-US" b="1" dirty="0">
                <a:effectLst/>
                <a:ea typeface="Calibri" panose="020F0502020204030204" pitchFamily="34" charset="0"/>
              </a:rPr>
              <a:t>					</a:t>
            </a:r>
            <a:r>
              <a:rPr lang="en-US" b="1" dirty="0">
                <a:solidFill>
                  <a:srgbClr val="002060"/>
                </a:solidFill>
                <a:effectLst/>
                <a:ea typeface="Calibri" panose="020F0502020204030204" pitchFamily="34" charset="0"/>
              </a:rPr>
              <a:t>NEW ELECTRONIC RULE</a:t>
            </a:r>
            <a:endParaRPr lang="en-US" dirty="0">
              <a:solidFill>
                <a:srgbClr val="002060"/>
              </a:solidFill>
              <a:effectLst/>
              <a:ea typeface="Calibri" panose="020F0502020204030204" pitchFamily="34" charset="0"/>
            </a:endParaRPr>
          </a:p>
          <a:p>
            <a:pPr marL="0" marR="0">
              <a:lnSpc>
                <a:spcPct val="100000"/>
              </a:lnSpc>
              <a:spcBef>
                <a:spcPts val="0"/>
              </a:spcBef>
              <a:spcAft>
                <a:spcPts val="0"/>
              </a:spcAft>
            </a:pPr>
            <a:r>
              <a:rPr lang="en-US" dirty="0">
                <a:solidFill>
                  <a:srgbClr val="002060"/>
                </a:solidFill>
                <a:effectLst/>
                <a:ea typeface="Calibri" panose="020F0502020204030204" pitchFamily="34" charset="0"/>
              </a:rPr>
              <a:t>Industry listed in Appendix A 		Exempt</a:t>
            </a:r>
          </a:p>
          <a:p>
            <a:pPr marL="0" marR="0" indent="0">
              <a:lnSpc>
                <a:spcPct val="100000"/>
              </a:lnSpc>
              <a:spcBef>
                <a:spcPts val="0"/>
              </a:spcBef>
              <a:spcAft>
                <a:spcPts val="0"/>
              </a:spcAft>
              <a:buNone/>
            </a:pPr>
            <a:r>
              <a:rPr lang="en-US" b="1" dirty="0">
                <a:solidFill>
                  <a:srgbClr val="002060"/>
                </a:solidFill>
                <a:effectLst/>
                <a:ea typeface="Calibri" panose="020F0502020204030204" pitchFamily="34" charset="0"/>
              </a:rPr>
              <a:t> </a:t>
            </a:r>
            <a:endParaRPr lang="en-US" dirty="0">
              <a:solidFill>
                <a:srgbClr val="002060"/>
              </a:solidFill>
              <a:effectLst/>
              <a:ea typeface="Calibri" panose="020F0502020204030204" pitchFamily="34" charset="0"/>
            </a:endParaRPr>
          </a:p>
          <a:p>
            <a:pPr marL="0" marR="0">
              <a:lnSpc>
                <a:spcPct val="100000"/>
              </a:lnSpc>
              <a:spcBef>
                <a:spcPts val="0"/>
              </a:spcBef>
              <a:spcAft>
                <a:spcPts val="0"/>
              </a:spcAft>
            </a:pPr>
            <a:r>
              <a:rPr lang="en-US" dirty="0">
                <a:solidFill>
                  <a:srgbClr val="002060"/>
                </a:solidFill>
                <a:effectLst/>
                <a:ea typeface="Calibri" panose="020F0502020204030204" pitchFamily="34" charset="0"/>
              </a:rPr>
              <a:t>19 or less employees			Exempt</a:t>
            </a:r>
          </a:p>
          <a:p>
            <a:pPr marL="0" marR="0" indent="0">
              <a:lnSpc>
                <a:spcPct val="100000"/>
              </a:lnSpc>
              <a:spcBef>
                <a:spcPts val="0"/>
              </a:spcBef>
              <a:spcAft>
                <a:spcPts val="0"/>
              </a:spcAft>
              <a:buNone/>
            </a:pPr>
            <a:r>
              <a:rPr lang="en-US" dirty="0">
                <a:solidFill>
                  <a:srgbClr val="002060"/>
                </a:solidFill>
                <a:ea typeface="Calibri" panose="020F0502020204030204" pitchFamily="34" charset="0"/>
              </a:rPr>
              <a:t>    </a:t>
            </a:r>
            <a:r>
              <a:rPr lang="en-US" dirty="0">
                <a:solidFill>
                  <a:srgbClr val="002060"/>
                </a:solidFill>
                <a:effectLst/>
                <a:ea typeface="Calibri" panose="020F0502020204030204" pitchFamily="34" charset="0"/>
              </a:rPr>
              <a:t>Any Industry</a:t>
            </a:r>
          </a:p>
          <a:p>
            <a:pPr marL="0" marR="0" indent="0">
              <a:lnSpc>
                <a:spcPct val="100000"/>
              </a:lnSpc>
              <a:spcBef>
                <a:spcPts val="0"/>
              </a:spcBef>
              <a:spcAft>
                <a:spcPts val="0"/>
              </a:spcAft>
              <a:buNone/>
            </a:pPr>
            <a:r>
              <a:rPr lang="en-US" dirty="0">
                <a:solidFill>
                  <a:srgbClr val="002060"/>
                </a:solidFill>
                <a:effectLst/>
                <a:ea typeface="Calibri" panose="020F0502020204030204" pitchFamily="34" charset="0"/>
              </a:rPr>
              <a:t> </a:t>
            </a:r>
          </a:p>
          <a:p>
            <a:pPr marL="0" marR="0">
              <a:lnSpc>
                <a:spcPct val="100000"/>
              </a:lnSpc>
              <a:spcBef>
                <a:spcPts val="0"/>
              </a:spcBef>
              <a:spcAft>
                <a:spcPts val="0"/>
              </a:spcAft>
            </a:pPr>
            <a:r>
              <a:rPr lang="en-US" dirty="0">
                <a:solidFill>
                  <a:srgbClr val="002060"/>
                </a:solidFill>
                <a:effectLst/>
                <a:ea typeface="Calibri" panose="020F0502020204030204" pitchFamily="34" charset="0"/>
              </a:rPr>
              <a:t>100 or more employees			300A,300,301 Forms</a:t>
            </a:r>
          </a:p>
          <a:p>
            <a:pPr marL="0" marR="0" indent="0">
              <a:lnSpc>
                <a:spcPct val="100000"/>
              </a:lnSpc>
              <a:spcBef>
                <a:spcPts val="0"/>
              </a:spcBef>
              <a:spcAft>
                <a:spcPts val="0"/>
              </a:spcAft>
              <a:buNone/>
            </a:pPr>
            <a:r>
              <a:rPr lang="en-US" dirty="0">
                <a:solidFill>
                  <a:srgbClr val="002060"/>
                </a:solidFill>
                <a:effectLst/>
                <a:ea typeface="Calibri" panose="020F0502020204030204" pitchFamily="34" charset="0"/>
              </a:rPr>
              <a:t>    Industries listed in App B</a:t>
            </a:r>
          </a:p>
          <a:p>
            <a:pPr marL="0" marR="0" indent="0">
              <a:lnSpc>
                <a:spcPct val="100000"/>
              </a:lnSpc>
              <a:spcBef>
                <a:spcPts val="0"/>
              </a:spcBef>
              <a:spcAft>
                <a:spcPts val="0"/>
              </a:spcAft>
              <a:buNone/>
            </a:pPr>
            <a:r>
              <a:rPr lang="en-US" dirty="0">
                <a:solidFill>
                  <a:srgbClr val="002060"/>
                </a:solidFill>
                <a:effectLst/>
                <a:ea typeface="Calibri" panose="020F0502020204030204" pitchFamily="34" charset="0"/>
              </a:rPr>
              <a:t> </a:t>
            </a:r>
          </a:p>
          <a:p>
            <a:pPr marL="0" marR="0">
              <a:lnSpc>
                <a:spcPct val="100000"/>
              </a:lnSpc>
              <a:spcBef>
                <a:spcPts val="0"/>
              </a:spcBef>
              <a:spcAft>
                <a:spcPts val="0"/>
              </a:spcAft>
            </a:pPr>
            <a:r>
              <a:rPr lang="en-US" dirty="0">
                <a:solidFill>
                  <a:srgbClr val="002060"/>
                </a:solidFill>
                <a:effectLst/>
                <a:ea typeface="Calibri" panose="020F0502020204030204" pitchFamily="34" charset="0"/>
              </a:rPr>
              <a:t>20-249 industries in App A			300A</a:t>
            </a:r>
          </a:p>
          <a:p>
            <a:pPr marL="0" marR="0" indent="0">
              <a:lnSpc>
                <a:spcPct val="100000"/>
              </a:lnSpc>
              <a:spcBef>
                <a:spcPts val="0"/>
              </a:spcBef>
              <a:spcAft>
                <a:spcPts val="0"/>
              </a:spcAft>
              <a:buNone/>
            </a:pPr>
            <a:endParaRPr lang="en-US" dirty="0">
              <a:solidFill>
                <a:srgbClr val="002060"/>
              </a:solidFill>
              <a:effectLst/>
              <a:ea typeface="Calibri" panose="020F0502020204030204" pitchFamily="34" charset="0"/>
            </a:endParaRPr>
          </a:p>
          <a:p>
            <a:pPr marL="0" marR="0">
              <a:lnSpc>
                <a:spcPct val="100000"/>
              </a:lnSpc>
              <a:spcBef>
                <a:spcPts val="0"/>
              </a:spcBef>
              <a:spcAft>
                <a:spcPts val="0"/>
              </a:spcAft>
            </a:pPr>
            <a:r>
              <a:rPr lang="en-US" dirty="0">
                <a:solidFill>
                  <a:srgbClr val="002060"/>
                </a:solidFill>
                <a:effectLst/>
                <a:ea typeface="Calibri" panose="020F0502020204030204" pitchFamily="34" charset="0"/>
              </a:rPr>
              <a:t>250 or more in any industry		No change 300A</a:t>
            </a:r>
          </a:p>
        </p:txBody>
      </p:sp>
      <p:sp>
        <p:nvSpPr>
          <p:cNvPr id="9" name="Footer Placeholder 8">
            <a:extLst>
              <a:ext uri="{FF2B5EF4-FFF2-40B4-BE49-F238E27FC236}">
                <a16:creationId xmlns:a16="http://schemas.microsoft.com/office/drawing/2014/main" id="{ED53E77B-63B3-DB2A-2CD0-C5EA2F4F7EC6}"/>
              </a:ext>
            </a:extLst>
          </p:cNvPr>
          <p:cNvSpPr>
            <a:spLocks noGrp="1"/>
          </p:cNvSpPr>
          <p:nvPr>
            <p:ph type="ftr" sz="quarter" idx="4294967295"/>
          </p:nvPr>
        </p:nvSpPr>
        <p:spPr>
          <a:xfrm>
            <a:off x="0" y="6356350"/>
            <a:ext cx="7934325" cy="365125"/>
          </a:xfrm>
          <a:prstGeom prst="rect">
            <a:avLst/>
          </a:prstGeom>
        </p:spPr>
        <p:txBody>
          <a:bodyPr/>
          <a:lstStyle/>
          <a:p>
            <a:r>
              <a:rPr lang="en-US" dirty="0"/>
              <a:t>      </a:t>
            </a:r>
          </a:p>
        </p:txBody>
      </p:sp>
    </p:spTree>
    <p:extLst>
      <p:ext uri="{BB962C8B-B14F-4D97-AF65-F5344CB8AC3E}">
        <p14:creationId xmlns:p14="http://schemas.microsoft.com/office/powerpoint/2010/main" val="3986523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p:txBody>
          <a:bodyPr>
            <a:normAutofit/>
          </a:bodyPr>
          <a:lstStyle/>
          <a:p>
            <a:r>
              <a:rPr lang="en-US" sz="4800" dirty="0">
                <a:solidFill>
                  <a:srgbClr val="0E3F75"/>
                </a:solidFill>
              </a:rPr>
              <a:t>We</a:t>
            </a:r>
            <a:r>
              <a:rPr lang="en-US" sz="4800" dirty="0"/>
              <a:t> are Here To help</a:t>
            </a:r>
          </a:p>
        </p:txBody>
      </p:sp>
      <p:sp>
        <p:nvSpPr>
          <p:cNvPr id="12" name="Text Placeholder 11">
            <a:extLst>
              <a:ext uri="{FF2B5EF4-FFF2-40B4-BE49-F238E27FC236}">
                <a16:creationId xmlns:a16="http://schemas.microsoft.com/office/drawing/2014/main" id="{0D18B4DA-6480-FC15-D9A9-0275EF6126D6}"/>
              </a:ext>
            </a:extLst>
          </p:cNvPr>
          <p:cNvSpPr>
            <a:spLocks noGrp="1"/>
          </p:cNvSpPr>
          <p:nvPr>
            <p:ph type="body" sz="quarter" idx="12"/>
          </p:nvPr>
        </p:nvSpPr>
        <p:spPr>
          <a:xfrm>
            <a:off x="1145783" y="2224539"/>
            <a:ext cx="6006454" cy="3860711"/>
          </a:xfrm>
        </p:spPr>
        <p:txBody>
          <a:bodyPr>
            <a:normAutofit lnSpcReduction="10000"/>
          </a:bodyPr>
          <a:lstStyle/>
          <a:p>
            <a:pPr marL="0" indent="0">
              <a:buNone/>
            </a:pPr>
            <a:r>
              <a:rPr lang="en-US" b="1" dirty="0">
                <a:solidFill>
                  <a:srgbClr val="0E3F75"/>
                </a:solidFill>
              </a:rPr>
              <a:t>BWC safety resources to assist with OSHA record keeping</a:t>
            </a:r>
            <a:endParaRPr lang="en-US" b="1" dirty="0">
              <a:solidFill>
                <a:srgbClr val="0E3F75"/>
              </a:solidFill>
              <a:hlinkClick r:id="rId3">
                <a:extLst>
                  <a:ext uri="{A12FA001-AC4F-418D-AE19-62706E023703}">
                    <ahyp:hlinkClr xmlns:ahyp="http://schemas.microsoft.com/office/drawing/2018/hyperlinkcolor" val="tx"/>
                  </a:ext>
                </a:extLst>
              </a:hlinkClick>
            </a:endParaRPr>
          </a:p>
          <a:p>
            <a:r>
              <a:rPr lang="en-US" b="1" i="0" dirty="0">
                <a:solidFill>
                  <a:srgbClr val="C00000"/>
                </a:solidFill>
                <a:effectLst/>
              </a:rPr>
              <a:t>Virtual training </a:t>
            </a:r>
            <a:r>
              <a:rPr lang="en-US" b="0" i="0" dirty="0">
                <a:solidFill>
                  <a:srgbClr val="464846"/>
                </a:solidFill>
                <a:effectLst/>
              </a:rPr>
              <a:t>- </a:t>
            </a:r>
            <a:r>
              <a:rPr lang="en-US" b="0" i="0" dirty="0">
                <a:solidFill>
                  <a:srgbClr val="002060"/>
                </a:solidFill>
                <a:effectLst/>
              </a:rPr>
              <a:t>OSHA recordkeeping </a:t>
            </a:r>
            <a:r>
              <a:rPr lang="en-US" dirty="0">
                <a:solidFill>
                  <a:srgbClr val="002060"/>
                </a:solidFill>
              </a:rPr>
              <a:t>h</a:t>
            </a:r>
            <a:r>
              <a:rPr lang="en-US" b="0" i="0" dirty="0">
                <a:solidFill>
                  <a:srgbClr val="002060"/>
                </a:solidFill>
                <a:effectLst/>
              </a:rPr>
              <a:t>alf-day </a:t>
            </a:r>
            <a:r>
              <a:rPr lang="en-US" dirty="0">
                <a:solidFill>
                  <a:srgbClr val="002060"/>
                </a:solidFill>
              </a:rPr>
              <a:t>w</a:t>
            </a:r>
            <a:r>
              <a:rPr lang="en-US" b="0" i="0" dirty="0">
                <a:solidFill>
                  <a:srgbClr val="002060"/>
                </a:solidFill>
                <a:effectLst/>
              </a:rPr>
              <a:t>orkshop (2/27/25)</a:t>
            </a:r>
          </a:p>
          <a:p>
            <a:r>
              <a:rPr lang="en-US" b="1" dirty="0">
                <a:solidFill>
                  <a:srgbClr val="C00000"/>
                </a:solidFill>
              </a:rPr>
              <a:t>Request a safety consultation</a:t>
            </a:r>
            <a:r>
              <a:rPr lang="en-US" b="1" dirty="0">
                <a:solidFill>
                  <a:srgbClr val="C00000"/>
                </a:solidFill>
                <a:latin typeface="+mj-lt"/>
              </a:rPr>
              <a:t>																							</a:t>
            </a:r>
            <a:endParaRPr lang="en-US" b="1" dirty="0">
              <a:solidFill>
                <a:srgbClr val="C00000"/>
              </a:solidFill>
              <a:latin typeface="+mj-lt"/>
              <a:hlinkClick r:id="rId3">
                <a:extLst>
                  <a:ext uri="{A12FA001-AC4F-418D-AE19-62706E023703}">
                    <ahyp:hlinkClr xmlns:ahyp="http://schemas.microsoft.com/office/drawing/2018/hyperlinkcolor" val="tx"/>
                  </a:ext>
                </a:extLst>
              </a:hlinkClick>
            </a:endParaRPr>
          </a:p>
        </p:txBody>
      </p:sp>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14</a:t>
            </a:fld>
            <a:endParaRPr lang="en-US" dirty="0"/>
          </a:p>
        </p:txBody>
      </p:sp>
      <p:sp>
        <p:nvSpPr>
          <p:cNvPr id="9" name="Footer Placeholder 8">
            <a:extLst>
              <a:ext uri="{FF2B5EF4-FFF2-40B4-BE49-F238E27FC236}">
                <a16:creationId xmlns:a16="http://schemas.microsoft.com/office/drawing/2014/main" id="{ED53E77B-63B3-DB2A-2CD0-C5EA2F4F7EC6}"/>
              </a:ext>
            </a:extLst>
          </p:cNvPr>
          <p:cNvSpPr>
            <a:spLocks noGrp="1"/>
          </p:cNvSpPr>
          <p:nvPr>
            <p:ph type="ftr" sz="quarter" idx="4294967295"/>
          </p:nvPr>
        </p:nvSpPr>
        <p:spPr>
          <a:xfrm>
            <a:off x="0" y="6356350"/>
            <a:ext cx="7934325" cy="365125"/>
          </a:xfrm>
          <a:prstGeom prst="rect">
            <a:avLst/>
          </a:prstGeom>
        </p:spPr>
        <p:txBody>
          <a:bodyPr/>
          <a:lstStyle/>
          <a:p>
            <a:r>
              <a:rPr lang="en-US" dirty="0"/>
              <a:t>      </a:t>
            </a:r>
          </a:p>
        </p:txBody>
      </p:sp>
      <p:pic>
        <p:nvPicPr>
          <p:cNvPr id="1026" name="Picture 2">
            <a:extLst>
              <a:ext uri="{FF2B5EF4-FFF2-40B4-BE49-F238E27FC236}">
                <a16:creationId xmlns:a16="http://schemas.microsoft.com/office/drawing/2014/main" id="{0B5DDD9C-DF4E-4384-CD85-5FEB93B467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8874" y="1987421"/>
            <a:ext cx="3817563" cy="3480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0717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p:txBody>
          <a:bodyPr>
            <a:normAutofit/>
          </a:bodyPr>
          <a:lstStyle/>
          <a:p>
            <a:r>
              <a:rPr lang="en-US" sz="4800" b="1" i="0" dirty="0">
                <a:effectLst/>
              </a:rPr>
              <a:t>BWC Safety resources</a:t>
            </a:r>
            <a:endParaRPr lang="en-US" sz="4800" dirty="0"/>
          </a:p>
        </p:txBody>
      </p:sp>
      <p:sp>
        <p:nvSpPr>
          <p:cNvPr id="12" name="Text Placeholder 11">
            <a:extLst>
              <a:ext uri="{FF2B5EF4-FFF2-40B4-BE49-F238E27FC236}">
                <a16:creationId xmlns:a16="http://schemas.microsoft.com/office/drawing/2014/main" id="{0D18B4DA-6480-FC15-D9A9-0275EF6126D6}"/>
              </a:ext>
            </a:extLst>
          </p:cNvPr>
          <p:cNvSpPr>
            <a:spLocks noGrp="1"/>
          </p:cNvSpPr>
          <p:nvPr>
            <p:ph type="body" sz="quarter" idx="12"/>
          </p:nvPr>
        </p:nvSpPr>
        <p:spPr/>
        <p:txBody>
          <a:bodyPr>
            <a:normAutofit/>
          </a:bodyPr>
          <a:lstStyle/>
          <a:p>
            <a:pPr>
              <a:lnSpc>
                <a:spcPct val="100000"/>
              </a:lnSpc>
            </a:pPr>
            <a:r>
              <a:rPr lang="en-US" dirty="0">
                <a:hlinkClick r:id="rId3"/>
              </a:rPr>
              <a:t>https://info.bwc.ohio.gov/wps/portal/gov/bwc/news-and-events/events/OSHA-Recordkeeping-Half-day-Workshop-02-27-2025</a:t>
            </a:r>
            <a:endParaRPr lang="en-US" dirty="0"/>
          </a:p>
          <a:p>
            <a:pPr marL="0" indent="0">
              <a:lnSpc>
                <a:spcPct val="100000"/>
              </a:lnSpc>
              <a:buNone/>
            </a:pPr>
            <a:endParaRPr lang="en-US" dirty="0"/>
          </a:p>
          <a:p>
            <a:pPr>
              <a:lnSpc>
                <a:spcPct val="100000"/>
              </a:lnSpc>
            </a:pPr>
            <a:r>
              <a:rPr lang="en-US" dirty="0">
                <a:hlinkClick r:id="rId4"/>
              </a:rPr>
              <a:t>About safety consultations | Bureau of Workers' Compensation (ohio.gov)</a:t>
            </a:r>
            <a:endParaRPr lang="en-US" dirty="0"/>
          </a:p>
          <a:p>
            <a:pPr marL="0" indent="0">
              <a:lnSpc>
                <a:spcPct val="100000"/>
              </a:lnSpc>
              <a:buNone/>
            </a:pPr>
            <a:endParaRPr lang="en-US" dirty="0"/>
          </a:p>
          <a:p>
            <a:pPr>
              <a:lnSpc>
                <a:spcPct val="100000"/>
              </a:lnSpc>
            </a:pPr>
            <a:r>
              <a:rPr lang="en-US" dirty="0">
                <a:hlinkClick r:id="rId5"/>
              </a:rPr>
              <a:t>AccidentAnalysisPolicy-SafetyWrittenProgram.docx (live.com)</a:t>
            </a:r>
            <a:endParaRPr lang="en-US" dirty="0"/>
          </a:p>
          <a:p>
            <a:pPr>
              <a:lnSpc>
                <a:spcPct val="100000"/>
              </a:lnSpc>
            </a:pPr>
            <a:endParaRPr lang="en-US" dirty="0"/>
          </a:p>
          <a:p>
            <a:pPr>
              <a:lnSpc>
                <a:spcPct val="100000"/>
              </a:lnSpc>
            </a:pPr>
            <a:r>
              <a:rPr lang="pt-BR" dirty="0">
                <a:hlinkClick r:id="rId6"/>
              </a:rPr>
              <a:t>2023 Recordkeeping OSHA ITA Webinar (youtube.com)</a:t>
            </a:r>
            <a:endParaRPr lang="en-US" dirty="0"/>
          </a:p>
        </p:txBody>
      </p:sp>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15</a:t>
            </a:fld>
            <a:endParaRPr lang="en-US" dirty="0"/>
          </a:p>
        </p:txBody>
      </p:sp>
      <p:sp>
        <p:nvSpPr>
          <p:cNvPr id="9" name="Footer Placeholder 8">
            <a:extLst>
              <a:ext uri="{FF2B5EF4-FFF2-40B4-BE49-F238E27FC236}">
                <a16:creationId xmlns:a16="http://schemas.microsoft.com/office/drawing/2014/main" id="{ED53E77B-63B3-DB2A-2CD0-C5EA2F4F7EC6}"/>
              </a:ext>
            </a:extLst>
          </p:cNvPr>
          <p:cNvSpPr>
            <a:spLocks noGrp="1"/>
          </p:cNvSpPr>
          <p:nvPr>
            <p:ph type="ftr" sz="quarter" idx="4294967295"/>
          </p:nvPr>
        </p:nvSpPr>
        <p:spPr>
          <a:xfrm>
            <a:off x="0" y="6356350"/>
            <a:ext cx="7934325" cy="365125"/>
          </a:xfrm>
          <a:prstGeom prst="rect">
            <a:avLst/>
          </a:prstGeom>
        </p:spPr>
        <p:txBody>
          <a:bodyPr/>
          <a:lstStyle/>
          <a:p>
            <a:r>
              <a:rPr lang="en-US" dirty="0"/>
              <a:t>      </a:t>
            </a:r>
          </a:p>
        </p:txBody>
      </p:sp>
    </p:spTree>
    <p:extLst>
      <p:ext uri="{BB962C8B-B14F-4D97-AF65-F5344CB8AC3E}">
        <p14:creationId xmlns:p14="http://schemas.microsoft.com/office/powerpoint/2010/main" val="487026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9892377"/>
      </p:ext>
    </p:extLst>
  </p:cSld>
  <p:clrMapOvr>
    <a:masterClrMapping/>
  </p:clrMapOvr>
</p:sld>
</file>

<file path=ppt/theme/theme1.xml><?xml version="1.0" encoding="utf-8"?>
<a:theme xmlns:a="http://schemas.openxmlformats.org/drawingml/2006/main" name="Heart of it All Deck">
  <a:themeElements>
    <a:clrScheme name="Custom 5">
      <a:dk1>
        <a:srgbClr val="2A2F36"/>
      </a:dk1>
      <a:lt1>
        <a:srgbClr val="FFFFFF"/>
      </a:lt1>
      <a:dk2>
        <a:srgbClr val="2A2F36"/>
      </a:dk2>
      <a:lt2>
        <a:srgbClr val="FAFAFA"/>
      </a:lt2>
      <a:accent1>
        <a:srgbClr val="C12637"/>
      </a:accent1>
      <a:accent2>
        <a:srgbClr val="C12637"/>
      </a:accent2>
      <a:accent3>
        <a:srgbClr val="8AA87C"/>
      </a:accent3>
      <a:accent4>
        <a:srgbClr val="718B64"/>
      </a:accent4>
      <a:accent5>
        <a:srgbClr val="6BB8E0"/>
      </a:accent5>
      <a:accent6>
        <a:srgbClr val="F3CD55"/>
      </a:accent6>
      <a:hlink>
        <a:srgbClr val="1196D3"/>
      </a:hlink>
      <a:folHlink>
        <a:srgbClr val="00C0EA"/>
      </a:folHlink>
    </a:clrScheme>
    <a:fontScheme name="Heart of it all">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Population Power Point" id="{6239F01F-605E-4DF6-9195-54D7C7F60308}" vid="{FC1A0B45-B191-4371-9653-8CC1623D5EDB}"/>
    </a:ext>
  </a:extLst>
</a:theme>
</file>

<file path=ppt/theme/theme2.xml><?xml version="1.0" encoding="utf-8"?>
<a:theme xmlns:a="http://schemas.openxmlformats.org/drawingml/2006/main" name="Opening and Closing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Heart of it all">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essionreviewnotes xmlns="4870351d-1527-4269-9870-a0a24ad46c57" xsi:nil="true"/>
    <TaxCatchAll xmlns="06a0b0f5-ab3f-4382-8730-459fb424e421" xsi:nil="true"/>
    <lcf76f155ced4ddcb4097134ff3c332f xmlns="4870351d-1527-4269-9870-a0a24ad46c5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583E4CE85A3774182A85D41A4452876" ma:contentTypeVersion="17" ma:contentTypeDescription="Create a new document." ma:contentTypeScope="" ma:versionID="d5ad83ce8b8d62342d494902deae2f45">
  <xsd:schema xmlns:xsd="http://www.w3.org/2001/XMLSchema" xmlns:xs="http://www.w3.org/2001/XMLSchema" xmlns:p="http://schemas.microsoft.com/office/2006/metadata/properties" xmlns:ns2="4870351d-1527-4269-9870-a0a24ad46c57" xmlns:ns3="fe380dd8-c0d7-4d31-8e29-7bc020f18022" xmlns:ns4="06a0b0f5-ab3f-4382-8730-459fb424e421" targetNamespace="http://schemas.microsoft.com/office/2006/metadata/properties" ma:root="true" ma:fieldsID="a0ecc0fb3889ab6a536d9dee148cb2e4" ns2:_="" ns3:_="" ns4:_="">
    <xsd:import namespace="4870351d-1527-4269-9870-a0a24ad46c57"/>
    <xsd:import namespace="fe380dd8-c0d7-4d31-8e29-7bc020f18022"/>
    <xsd:import namespace="06a0b0f5-ab3f-4382-8730-459fb424e42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CR"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Sessionreviewnote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0351d-1527-4269-9870-a0a24ad46c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234c9c0-dc82-4bd3-8448-fd5c6ce0fb7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Sessionreviewnotes" ma:index="23" nillable="true" ma:displayName="Session review notes" ma:description="anything that creates an issue for finishing the review" ma:format="Dropdown" ma:internalName="Sessionreviewnotes">
      <xsd:simpleType>
        <xsd:restriction base="dms:Note">
          <xsd:maxLength value="255"/>
        </xsd:restrictio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380dd8-c0d7-4d31-8e29-7bc020f18022"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6a0b0f5-ab3f-4382-8730-459fb424e421"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8c4b2fc4-9071-4fa6-916e-e84ad2f4315c}" ma:internalName="TaxCatchAll" ma:showField="CatchAllData" ma:web="fe380dd8-c0d7-4d31-8e29-7bc020f180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49A9C0-34FA-41E1-B98A-AF8CD37D2002}">
  <ds:schemaRefs>
    <ds:schemaRef ds:uri="http://schemas.microsoft.com/sharepoint/v3/contenttype/forms"/>
  </ds:schemaRefs>
</ds:datastoreItem>
</file>

<file path=customXml/itemProps2.xml><?xml version="1.0" encoding="utf-8"?>
<ds:datastoreItem xmlns:ds="http://schemas.openxmlformats.org/officeDocument/2006/customXml" ds:itemID="{C59E5646-D069-4882-8839-40D26A180FF0}">
  <ds:schemaRefs>
    <ds:schemaRef ds:uri="http://schemas.microsoft.com/office/2006/metadata/properties"/>
    <ds:schemaRef ds:uri="http://schemas.microsoft.com/office/infopath/2007/PartnerControls"/>
    <ds:schemaRef ds:uri="4870351d-1527-4269-9870-a0a24ad46c57"/>
    <ds:schemaRef ds:uri="06a0b0f5-ab3f-4382-8730-459fb424e421"/>
  </ds:schemaRefs>
</ds:datastoreItem>
</file>

<file path=customXml/itemProps3.xml><?xml version="1.0" encoding="utf-8"?>
<ds:datastoreItem xmlns:ds="http://schemas.openxmlformats.org/officeDocument/2006/customXml" ds:itemID="{CEAEE90A-7584-4573-81D9-8FB34CB946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0351d-1527-4269-9870-a0a24ad46c57"/>
    <ds:schemaRef ds:uri="fe380dd8-c0d7-4d31-8e29-7bc020f18022"/>
    <ds:schemaRef ds:uri="06a0b0f5-ab3f-4382-8730-459fb424e4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85558</TotalTime>
  <Words>1988</Words>
  <Application>Microsoft Office PowerPoint</Application>
  <PresentationFormat>Widescreen</PresentationFormat>
  <Paragraphs>214</Paragraphs>
  <Slides>16</Slides>
  <Notes>16</Notes>
  <HiddenSlides>2</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16</vt:i4>
      </vt:variant>
    </vt:vector>
  </HeadingPairs>
  <TitlesOfParts>
    <vt:vector size="31" baseType="lpstr">
      <vt:lpstr>-apple-system</vt:lpstr>
      <vt:lpstr>Arial</vt:lpstr>
      <vt:lpstr>Sans Source 3</vt:lpstr>
      <vt:lpstr>Soruce sans 3</vt:lpstr>
      <vt:lpstr>Source Sans 3 </vt:lpstr>
      <vt:lpstr>Source Sans 3 Black</vt:lpstr>
      <vt:lpstr>Calibri</vt:lpstr>
      <vt:lpstr>Times New Roman</vt:lpstr>
      <vt:lpstr>Arial</vt:lpstr>
      <vt:lpstr>Open Sans</vt:lpstr>
      <vt:lpstr>Roboto</vt:lpstr>
      <vt:lpstr>Source Sans Pro</vt:lpstr>
      <vt:lpstr>Source Sans 3</vt:lpstr>
      <vt:lpstr>Heart of it All Deck</vt:lpstr>
      <vt:lpstr>Opening and Closing Slides</vt:lpstr>
      <vt:lpstr>PowerPoint Presentation</vt:lpstr>
      <vt:lpstr>December Safety Council Update</vt:lpstr>
      <vt:lpstr>Monthly Learning December 2024</vt:lpstr>
      <vt:lpstr>Monthly Learning January 2025 </vt:lpstr>
      <vt:lpstr>virtual training December 2024/January 2025</vt:lpstr>
      <vt:lpstr>Webinars December 2024/January 2025</vt:lpstr>
      <vt:lpstr>Employer Deadline Dates</vt:lpstr>
      <vt:lpstr>Potential slide for region specific info.</vt:lpstr>
      <vt:lpstr>Electronic  Recordkeeping</vt:lpstr>
      <vt:lpstr>High Hazard Industries</vt:lpstr>
      <vt:lpstr>Who Must submit electronic data</vt:lpstr>
      <vt:lpstr>Who Is Exempt from the OSHA Electronic Reporting Rule?</vt:lpstr>
      <vt:lpstr>Summary</vt:lpstr>
      <vt:lpstr>We are Here To help</vt:lpstr>
      <vt:lpstr>BWC Safety 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Gladden, Jeremy</dc:creator>
  <cp:lastModifiedBy>Fugett, Dustin</cp:lastModifiedBy>
  <cp:revision>226</cp:revision>
  <cp:lastPrinted>2023-06-01T12:39:21Z</cp:lastPrinted>
  <dcterms:created xsi:type="dcterms:W3CDTF">2019-10-25T18:01:05Z</dcterms:created>
  <dcterms:modified xsi:type="dcterms:W3CDTF">2024-12-06T12:49:31Z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0x0101005583E4CE85A3774182A85D41A4452876</vt:lpwstr>
  </property>
  <property fmtid="{D5CDD505-2E9C-101B-9397-08002B2CF9AE}" pid="3" name="MediaServiceImageTags">
    <vt:lpwstr/>
  </property>
</Properties>
</file>